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5" r:id="rId6"/>
    <p:sldId id="266" r:id="rId7"/>
    <p:sldId id="277" r:id="rId8"/>
    <p:sldId id="267" r:id="rId9"/>
    <p:sldId id="328" r:id="rId10"/>
    <p:sldId id="325" r:id="rId11"/>
    <p:sldId id="269" r:id="rId12"/>
    <p:sldId id="288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F468"/>
    <a:srgbClr val="6FDEED"/>
    <a:srgbClr val="E62AB5"/>
    <a:srgbClr val="EE6ECC"/>
    <a:srgbClr val="D39E89"/>
    <a:srgbClr val="B95E39"/>
    <a:srgbClr val="7799E5"/>
    <a:srgbClr val="9ED488"/>
    <a:srgbClr val="F1C16B"/>
    <a:srgbClr val="E399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87276-B12C-4232-B652-C7857D08B686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4A1C0-3EA8-480A-A141-2AC59FD177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118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51F315-E52B-4470-B912-4C565EF81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1C0C478-9901-466F-8FDF-FE8098A9E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B152F92-A1D7-448C-BB5B-BA702477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09BC257-91B7-4891-B130-147134C96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D6831A-CF76-46F5-97B0-9119AAC9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26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E6CED6-E4B4-4A89-BE74-2F1FA6712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1CE6B9-9E30-4460-9E57-3672540C9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B6EF649-BCEC-462F-8635-42761170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89FDA1E-3265-4685-B91E-45DB37481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11FD0E-8E34-43FB-911D-07802E00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895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3B44EC-D55D-4D6A-9B2D-FE4491273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6C4B8D0-EAF5-4B34-A819-8506113F5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6CC05B-2905-4E06-94E7-4C5C06DF6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006065-7B24-45EA-AD55-229635CB1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4CB180D-1250-4B67-9DF7-B0E396D9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9BCC06-DE42-467F-9B45-073CA3F1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30C669-8D48-43EF-83D3-FF24EF4BD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CBDDF80-A71D-44A1-ABC0-F5D871B91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E4DD821-4F35-48E7-815A-FC49027D3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669FDB6-60AA-46DC-ADA6-103B4ED2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9AE695B-169E-4035-AFF1-51626036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556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952975-4896-4372-AF53-9DC1ED973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8AFC02-FDF2-494D-81EE-725C14E0E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5C51ACE-85D8-42A5-95C1-344AF4E60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5D10B85-FB74-4BD2-BE0E-4CD3E731C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C3D35AC-07E8-430F-8748-35B027AB4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F9BE394-CE83-4600-B020-E6EB16DA8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19EC351-BDFC-452E-800F-A7FF65935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EBD4FA7-8BFE-4674-BB3F-D5EA35E0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83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C1DE2B-69D1-4D3E-9AA0-20A8F73A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8D9B8F6-1792-4187-AC29-C68AE561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3A424AA-2D92-4250-AC67-D06E4D7C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F18D915-B1BD-4D4E-8611-A30D79B0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02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4A5AFDF-0E78-4CFF-BFBB-DD519BAD5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90A0CB7E-06C4-4093-AE13-32D3E74C0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5234A7E-47CD-4B0D-9ADB-41D469B8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22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2A756F-FCDE-43B0-9ECD-26AD2640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919DFA6-A051-4033-9E31-5890D349A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51525FA-6218-4447-9872-0CD49F6D2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46B8561-85CF-4DB2-A72E-923056D72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8BABCF5-6BE1-4E8A-9D45-E589DAD30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2A62F6F-0D5B-46E8-AE33-F000914D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0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BCBE33-8491-497B-AD41-2DD89AFD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9E53672-3588-432E-BB1F-2499F1A222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AE82358-BCDB-4FB5-8312-BD4EAD6C9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A1E0EFE-80D6-44BF-BA7A-CE0C7862E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35064FA-5525-4508-939C-F5BF5B56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29714F7-3306-421B-8D82-3C43E853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349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079F2F-E187-40C9-9724-6D1E770C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D8E550-D602-4B9C-8C8E-20C62950A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3FE717B-8D45-477F-A7EF-8968C34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4F13657-6199-47FA-84E9-12515793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446815C-02A8-4A8E-80A5-367DF76A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77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0E05C54-CBD2-4B5B-94C9-F4871AB573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089B1CA-506E-401A-803D-94087AF9B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875C5FD-87DF-4720-9E21-5D4984401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4A85D95-757E-4FF7-90C6-F42EB11E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F204CC-549C-42E6-8898-8260E7C2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78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73A5FA4-F400-40B6-9353-D8A58D9A8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607E140-D339-4243-9704-D276E48AD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E61BC46-A771-4A31-B954-BE87CEAD87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0DE17-884E-4C05-8BD0-78B118ACD770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02784F0-B653-4035-AD84-67D28C185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BC47F3E-540C-4808-BBFB-1E68B1C5D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D5BB3-442D-42C3-8710-B3F2A9F02E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0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1BE91F-56BC-4FB4-A99C-1FA3C255A0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Channel Multiplexing</a:t>
            </a:r>
            <a:endParaRPr lang="zh-TW" altLang="en-US" dirty="0">
              <a:latin typeface="+mn-lt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9D530F1-08A9-4514-A070-ED7AF748CC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陳洋升</a:t>
            </a:r>
            <a:endParaRPr lang="en-US" altLang="zh-TW" dirty="0"/>
          </a:p>
          <a:p>
            <a:r>
              <a:rPr lang="en-US" altLang="zh-TW" dirty="0"/>
              <a:t>(2018/9/10)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7427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98559F-301A-4C4C-8281-8ACF8C063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817"/>
            <a:ext cx="10515600" cy="814318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Outline</a:t>
            </a:r>
            <a:endParaRPr lang="zh-TW" altLang="en-US" dirty="0">
              <a:latin typeface="+mn-lt"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16BE0F09-7A3A-4856-8CDC-F108EA8F45AC}"/>
              </a:ext>
            </a:extLst>
          </p:cNvPr>
          <p:cNvSpPr txBox="1">
            <a:spLocks/>
          </p:cNvSpPr>
          <p:nvPr/>
        </p:nvSpPr>
        <p:spPr>
          <a:xfrm>
            <a:off x="838200" y="1417983"/>
            <a:ext cx="5257800" cy="4851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/>
              <a:t>Channel</a:t>
            </a:r>
          </a:p>
          <a:p>
            <a:pPr lvl="1"/>
            <a:endParaRPr lang="en-US" altLang="zh-TW" dirty="0">
              <a:ea typeface="標楷體" panose="03000509000000000000" pitchFamily="65" charset="-120"/>
            </a:endParaRP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FDMA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TDMA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CDMA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OFDMA 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SDMA</a:t>
            </a:r>
            <a:endParaRPr lang="zh-TW" altLang="en-US" dirty="0">
              <a:ea typeface="標楷體" panose="03000509000000000000" pitchFamily="65" charset="-120"/>
            </a:endParaRPr>
          </a:p>
          <a:p>
            <a:pPr lvl="1"/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08259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6FFAC3-BCF8-4E60-9CE9-5F2F306A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Channel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0C19622-3A79-48C2-9C58-8E21CD2F0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ea typeface="標楷體" panose="03000509000000000000" pitchFamily="65" charset="-120"/>
              </a:rPr>
              <a:t>Channel</a:t>
            </a:r>
            <a:r>
              <a:rPr lang="zh-TW" altLang="en-US" dirty="0">
                <a:ea typeface="標楷體" panose="03000509000000000000" pitchFamily="65" charset="-120"/>
              </a:rPr>
              <a:t>被稱為通道或頻道，由</a:t>
            </a:r>
            <a:r>
              <a:rPr lang="en-US" altLang="zh-TW" dirty="0">
                <a:ea typeface="標楷體" panose="03000509000000000000" pitchFamily="65" charset="-120"/>
              </a:rPr>
              <a:t>FDMA</a:t>
            </a:r>
            <a:r>
              <a:rPr lang="zh-TW" altLang="en-US" dirty="0">
                <a:ea typeface="標楷體" panose="03000509000000000000" pitchFamily="65" charset="-120"/>
              </a:rPr>
              <a:t>、</a:t>
            </a:r>
            <a:r>
              <a:rPr lang="en-US" altLang="zh-TW" dirty="0">
                <a:ea typeface="標楷體" panose="03000509000000000000" pitchFamily="65" charset="-120"/>
              </a:rPr>
              <a:t> TDMA</a:t>
            </a:r>
            <a:r>
              <a:rPr lang="zh-TW" altLang="en-US" dirty="0">
                <a:ea typeface="標楷體" panose="03000509000000000000" pitchFamily="65" charset="-120"/>
              </a:rPr>
              <a:t>或</a:t>
            </a:r>
            <a:r>
              <a:rPr lang="en-US" altLang="zh-TW" dirty="0">
                <a:ea typeface="標楷體" panose="03000509000000000000" pitchFamily="65" charset="-120"/>
              </a:rPr>
              <a:t>CDMA…</a:t>
            </a:r>
            <a:r>
              <a:rPr lang="zh-TW" altLang="en-US" dirty="0">
                <a:ea typeface="標楷體" panose="03000509000000000000" pitchFamily="65" charset="-120"/>
              </a:rPr>
              <a:t>等</a:t>
            </a:r>
            <a:r>
              <a:rPr lang="en-US" altLang="zh-TW" dirty="0">
                <a:ea typeface="標楷體" panose="03000509000000000000" pitchFamily="65" charset="-120"/>
              </a:rPr>
              <a:t>multiple access</a:t>
            </a:r>
            <a:r>
              <a:rPr lang="zh-TW" altLang="en-US" dirty="0">
                <a:ea typeface="標楷體" panose="03000509000000000000" pitchFamily="65" charset="-120"/>
              </a:rPr>
              <a:t>技術分割所構成的稱為通道。</a:t>
            </a:r>
            <a:endParaRPr lang="en-US" altLang="zh-TW" dirty="0">
              <a:ea typeface="標楷體" panose="03000509000000000000" pitchFamily="65" charset="-120"/>
            </a:endParaRPr>
          </a:p>
          <a:p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通道越多表示同時間可以讓越多個使用者使用</a:t>
            </a:r>
            <a:endParaRPr lang="en-US" altLang="zh-TW" dirty="0">
              <a:solidFill>
                <a:srgbClr val="FF0000"/>
              </a:solidFill>
              <a:ea typeface="標楷體" panose="03000509000000000000" pitchFamily="65" charset="-120"/>
            </a:endParaRPr>
          </a:p>
          <a:p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可以利用不同的技術分割成不同頻道：</a:t>
            </a:r>
            <a:endParaRPr lang="en-US" altLang="zh-TW" dirty="0">
              <a:ea typeface="標楷體" panose="03000509000000000000" pitchFamily="65" charset="-120"/>
            </a:endParaRP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FDMA (</a:t>
            </a:r>
            <a:r>
              <a:rPr lang="en-US" altLang="zh-TW" dirty="0"/>
              <a:t>Frequency Division Multiple Access</a:t>
            </a:r>
            <a:r>
              <a:rPr lang="en-US" altLang="zh-TW" dirty="0">
                <a:ea typeface="標楷體" panose="03000509000000000000" pitchFamily="65" charset="-120"/>
              </a:rPr>
              <a:t>)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TDMA (Time</a:t>
            </a:r>
            <a:r>
              <a:rPr lang="en-US" altLang="zh-TW" dirty="0"/>
              <a:t> Division Multiple Access</a:t>
            </a:r>
            <a:r>
              <a:rPr lang="en-US" altLang="zh-TW" dirty="0">
                <a:ea typeface="標楷體" panose="03000509000000000000" pitchFamily="65" charset="-120"/>
              </a:rPr>
              <a:t>)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CDMA (Code </a:t>
            </a:r>
            <a:r>
              <a:rPr lang="en-US" altLang="zh-TW" dirty="0"/>
              <a:t>Division Multiple Access</a:t>
            </a:r>
            <a:r>
              <a:rPr lang="en-US" altLang="zh-TW" dirty="0">
                <a:ea typeface="標楷體" panose="03000509000000000000" pitchFamily="65" charset="-120"/>
              </a:rPr>
              <a:t>)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OFDMA (Orthogonal </a:t>
            </a:r>
            <a:r>
              <a:rPr lang="en-US" altLang="zh-TW" dirty="0"/>
              <a:t>Division Multiple Access</a:t>
            </a:r>
            <a:r>
              <a:rPr lang="en-US" altLang="zh-TW" dirty="0">
                <a:ea typeface="標楷體" panose="03000509000000000000" pitchFamily="65" charset="-120"/>
              </a:rPr>
              <a:t>) </a:t>
            </a: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SDMA (Space </a:t>
            </a:r>
            <a:r>
              <a:rPr lang="en-US" altLang="zh-TW" dirty="0"/>
              <a:t>Division Multiple Access</a:t>
            </a:r>
            <a:r>
              <a:rPr lang="en-US" altLang="zh-TW" dirty="0">
                <a:ea typeface="標楷體" panose="03000509000000000000" pitchFamily="65" charset="-120"/>
              </a:rPr>
              <a:t>)</a:t>
            </a:r>
            <a:endParaRPr lang="zh-TW" altLang="en-US" dirty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57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DC91CE-81DB-43BF-8D3F-7E266C47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FDMA (Frequency Division Multiple Access)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2229C0-7A51-4D08-ACD1-BC71D6664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是利用不同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頻率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分割成不同通道的技術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ea typeface="標楷體" panose="03000509000000000000" pitchFamily="65" charset="-120"/>
              </a:rPr>
              <a:t>1G AMPS(Advanced Mobile Phone System)</a:t>
            </a:r>
            <a:r>
              <a:rPr lang="zh-TW" altLang="en-US" dirty="0">
                <a:ea typeface="標楷體" panose="03000509000000000000" pitchFamily="65" charset="-120"/>
              </a:rPr>
              <a:t> 使用</a:t>
            </a:r>
            <a:r>
              <a:rPr lang="en-US" altLang="zh-TW" dirty="0">
                <a:ea typeface="標楷體" panose="03000509000000000000" pitchFamily="65" charset="-120"/>
              </a:rPr>
              <a:t>FDMA</a:t>
            </a:r>
            <a:r>
              <a:rPr lang="zh-TW" altLang="en-US" dirty="0">
                <a:ea typeface="標楷體" panose="03000509000000000000" pitchFamily="65" charset="-120"/>
              </a:rPr>
              <a:t>技術</a:t>
            </a:r>
            <a:endParaRPr lang="en-US" altLang="zh-TW" dirty="0"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EADFDFC1-813F-4262-90FC-3A8B1EF02025}"/>
              </a:ext>
            </a:extLst>
          </p:cNvPr>
          <p:cNvGrpSpPr/>
          <p:nvPr/>
        </p:nvGrpSpPr>
        <p:grpSpPr>
          <a:xfrm>
            <a:off x="3833274" y="3101459"/>
            <a:ext cx="4525451" cy="3501499"/>
            <a:chOff x="4938389" y="2963861"/>
            <a:chExt cx="4525451" cy="3501499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FAA8CBE-4FFF-4BB0-AFAF-25A57AC87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06315" y="3804138"/>
              <a:ext cx="2244993" cy="2244993"/>
            </a:xfrm>
            <a:prstGeom prst="rect">
              <a:avLst/>
            </a:prstGeom>
          </p:spPr>
        </p:pic>
        <p:cxnSp>
          <p:nvCxnSpPr>
            <p:cNvPr id="7" name="直線單箭頭接點 6">
              <a:extLst>
                <a:ext uri="{FF2B5EF4-FFF2-40B4-BE49-F238E27FC236}">
                  <a16:creationId xmlns:a16="http://schemas.microsoft.com/office/drawing/2014/main" id="{985F2A91-3EB6-4E29-913E-FD7589BB6F51}"/>
                </a:ext>
              </a:extLst>
            </p:cNvPr>
            <p:cNvCxnSpPr>
              <a:cxnSpLocks/>
            </p:cNvCxnSpPr>
            <p:nvPr/>
          </p:nvCxnSpPr>
          <p:spPr>
            <a:xfrm>
              <a:off x="5993308" y="6271960"/>
              <a:ext cx="280614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單箭頭接點 7">
              <a:extLst>
                <a:ext uri="{FF2B5EF4-FFF2-40B4-BE49-F238E27FC236}">
                  <a16:creationId xmlns:a16="http://schemas.microsoft.com/office/drawing/2014/main" id="{F44EDB49-E8E5-4CB8-9A02-98D9C617479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92091" y="3611585"/>
              <a:ext cx="3" cy="28537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5DA28E3-7B31-40C8-ACE1-8120BDEF47EE}"/>
                </a:ext>
              </a:extLst>
            </p:cNvPr>
            <p:cNvSpPr/>
            <p:nvPr/>
          </p:nvSpPr>
          <p:spPr>
            <a:xfrm>
              <a:off x="6206315" y="5748545"/>
              <a:ext cx="2244993" cy="30052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65B0E36-F6B0-4247-B48B-C17AD54C27AE}"/>
                </a:ext>
              </a:extLst>
            </p:cNvPr>
            <p:cNvSpPr/>
            <p:nvPr/>
          </p:nvSpPr>
          <p:spPr>
            <a:xfrm>
              <a:off x="6192091" y="4369139"/>
              <a:ext cx="2244993" cy="274808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3192D6B-AA3B-45EF-B96A-2498CCEA1521}"/>
                </a:ext>
              </a:extLst>
            </p:cNvPr>
            <p:cNvSpPr/>
            <p:nvPr/>
          </p:nvSpPr>
          <p:spPr>
            <a:xfrm>
              <a:off x="6206313" y="4081145"/>
              <a:ext cx="2244993" cy="277717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5FCF7FA-EC06-4356-BE5A-71A3A7F3500A}"/>
                </a:ext>
              </a:extLst>
            </p:cNvPr>
            <p:cNvSpPr/>
            <p:nvPr/>
          </p:nvSpPr>
          <p:spPr>
            <a:xfrm>
              <a:off x="6216802" y="3821247"/>
              <a:ext cx="2244993" cy="237029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AAF44C05-AA14-46D0-8A91-14C3837FC262}"/>
                </a:ext>
              </a:extLst>
            </p:cNvPr>
            <p:cNvSpPr txBox="1"/>
            <p:nvPr/>
          </p:nvSpPr>
          <p:spPr>
            <a:xfrm>
              <a:off x="8752704" y="6087294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Time</a:t>
              </a:r>
              <a:endParaRPr lang="zh-TW" altLang="en-US" dirty="0"/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8F19F74F-BC0F-4041-A283-98EC862470AA}"/>
                </a:ext>
              </a:extLst>
            </p:cNvPr>
            <p:cNvSpPr txBox="1"/>
            <p:nvPr/>
          </p:nvSpPr>
          <p:spPr>
            <a:xfrm>
              <a:off x="5729251" y="3217999"/>
              <a:ext cx="1165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Frequency</a:t>
              </a:r>
              <a:endParaRPr lang="zh-TW" altLang="en-US" dirty="0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2908157B-EF97-4DB6-8D6D-C1986444DC42}"/>
                </a:ext>
              </a:extLst>
            </p:cNvPr>
            <p:cNvSpPr txBox="1"/>
            <p:nvPr/>
          </p:nvSpPr>
          <p:spPr>
            <a:xfrm>
              <a:off x="6778083" y="5709229"/>
              <a:ext cx="1239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Channel 15</a:t>
              </a:r>
              <a:endParaRPr lang="zh-TW" altLang="en-US" dirty="0"/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096EDB7E-27D1-4E13-9312-652EE340ADFD}"/>
                </a:ext>
              </a:extLst>
            </p:cNvPr>
            <p:cNvSpPr txBox="1"/>
            <p:nvPr/>
          </p:nvSpPr>
          <p:spPr>
            <a:xfrm>
              <a:off x="6767595" y="3793627"/>
              <a:ext cx="1122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Channel 1</a:t>
              </a:r>
              <a:endParaRPr lang="zh-TW" altLang="en-US" dirty="0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AA3C77CD-6513-4C79-915B-E2C6BD586747}"/>
                </a:ext>
              </a:extLst>
            </p:cNvPr>
            <p:cNvSpPr txBox="1"/>
            <p:nvPr/>
          </p:nvSpPr>
          <p:spPr>
            <a:xfrm>
              <a:off x="6767594" y="4078712"/>
              <a:ext cx="1122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Channel 2</a:t>
              </a:r>
              <a:endParaRPr lang="zh-TW" altLang="en-US" dirty="0"/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9A6B9441-1248-4B09-86A7-1BB219C9CA10}"/>
                </a:ext>
              </a:extLst>
            </p:cNvPr>
            <p:cNvSpPr txBox="1"/>
            <p:nvPr/>
          </p:nvSpPr>
          <p:spPr>
            <a:xfrm>
              <a:off x="6778084" y="4358862"/>
              <a:ext cx="1122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Channel 3</a:t>
              </a:r>
              <a:endParaRPr lang="zh-TW" altLang="en-US" dirty="0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39EEF2F1-C6C5-4252-A4CE-DAE9B98F30CC}"/>
                </a:ext>
              </a:extLst>
            </p:cNvPr>
            <p:cNvSpPr txBox="1"/>
            <p:nvPr/>
          </p:nvSpPr>
          <p:spPr>
            <a:xfrm>
              <a:off x="6718451" y="2963861"/>
              <a:ext cx="1314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15</a:t>
              </a:r>
              <a:r>
                <a:rPr lang="zh-TW" altLang="en-US" b="1" dirty="0"/>
                <a:t> </a:t>
              </a:r>
              <a:r>
                <a:rPr lang="en-US" altLang="zh-TW" b="1" dirty="0"/>
                <a:t>channels</a:t>
              </a:r>
              <a:endParaRPr lang="zh-TW" altLang="en-US" b="1" dirty="0"/>
            </a:p>
          </p:txBody>
        </p: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3D9C9F82-ACB3-48FC-9D41-B6C345B39E41}"/>
                </a:ext>
              </a:extLst>
            </p:cNvPr>
            <p:cNvCxnSpPr>
              <a:cxnSpLocks/>
            </p:cNvCxnSpPr>
            <p:nvPr/>
          </p:nvCxnSpPr>
          <p:spPr>
            <a:xfrm>
              <a:off x="7314597" y="4753917"/>
              <a:ext cx="0" cy="887636"/>
            </a:xfrm>
            <a:prstGeom prst="line">
              <a:avLst/>
            </a:prstGeom>
            <a:ln w="762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字方塊 3">
                  <a:extLst>
                    <a:ext uri="{FF2B5EF4-FFF2-40B4-BE49-F238E27FC236}">
                      <a16:creationId xmlns:a16="http://schemas.microsoft.com/office/drawing/2014/main" id="{06605BA9-CAF3-4D11-B1E6-D80D1087F573}"/>
                    </a:ext>
                  </a:extLst>
                </p:cNvPr>
                <p:cNvSpPr txBox="1"/>
                <p:nvPr/>
              </p:nvSpPr>
              <p:spPr>
                <a:xfrm>
                  <a:off x="5980008" y="5953486"/>
                  <a:ext cx="406189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400" b="1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zh-TW" altLang="en-US" sz="2400" b="1" dirty="0"/>
                </a:p>
              </p:txBody>
            </p:sp>
          </mc:Choice>
          <mc:Fallback xmlns="">
            <p:sp>
              <p:nvSpPr>
                <p:cNvPr id="4" name="文字方塊 3">
                  <a:extLst>
                    <a:ext uri="{FF2B5EF4-FFF2-40B4-BE49-F238E27FC236}">
                      <a16:creationId xmlns:a16="http://schemas.microsoft.com/office/drawing/2014/main" id="{06605BA9-CAF3-4D11-B1E6-D80D1087F5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0008" y="5953486"/>
                  <a:ext cx="406189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線單箭頭接點 21">
              <a:extLst>
                <a:ext uri="{FF2B5EF4-FFF2-40B4-BE49-F238E27FC236}">
                  <a16:creationId xmlns:a16="http://schemas.microsoft.com/office/drawing/2014/main" id="{445BFD86-D9C7-4BCE-BF6C-193814A90A61}"/>
                </a:ext>
              </a:extLst>
            </p:cNvPr>
            <p:cNvCxnSpPr>
              <a:cxnSpLocks/>
            </p:cNvCxnSpPr>
            <p:nvPr/>
          </p:nvCxnSpPr>
          <p:spPr>
            <a:xfrm>
              <a:off x="8581065" y="4369139"/>
              <a:ext cx="0" cy="301614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F34EF6DB-0425-4A65-9EF7-D947455876B4}"/>
                </a:ext>
              </a:extLst>
            </p:cNvPr>
            <p:cNvSpPr txBox="1"/>
            <p:nvPr/>
          </p:nvSpPr>
          <p:spPr>
            <a:xfrm>
              <a:off x="8631561" y="4335280"/>
              <a:ext cx="8322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5 MHz</a:t>
              </a:r>
              <a:endParaRPr lang="zh-TW" altLang="en-US" dirty="0"/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EBEEFCFD-EEEC-4F74-A442-E0B4B614E590}"/>
                </a:ext>
              </a:extLst>
            </p:cNvPr>
            <p:cNvSpPr txBox="1"/>
            <p:nvPr/>
          </p:nvSpPr>
          <p:spPr>
            <a:xfrm>
              <a:off x="4962512" y="5855967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2410 MHz</a:t>
              </a:r>
              <a:endParaRPr lang="zh-TW" altLang="en-US" dirty="0"/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C38E36F5-2788-47FC-8C30-8F00804E404E}"/>
                </a:ext>
              </a:extLst>
            </p:cNvPr>
            <p:cNvSpPr txBox="1"/>
            <p:nvPr/>
          </p:nvSpPr>
          <p:spPr>
            <a:xfrm>
              <a:off x="4945414" y="5557067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2415 MHz</a:t>
              </a:r>
              <a:endParaRPr lang="zh-TW" altLang="en-US" dirty="0"/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D8C27083-7F84-4FA6-A39E-8919D3E0FFAB}"/>
                </a:ext>
              </a:extLst>
            </p:cNvPr>
            <p:cNvSpPr txBox="1"/>
            <p:nvPr/>
          </p:nvSpPr>
          <p:spPr>
            <a:xfrm>
              <a:off x="4940221" y="3587331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2485 MHz</a:t>
              </a:r>
              <a:endParaRPr lang="zh-TW" altLang="en-US" dirty="0"/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8A0FFC16-3631-4D32-814F-074EEE4EB763}"/>
                </a:ext>
              </a:extLst>
            </p:cNvPr>
            <p:cNvSpPr txBox="1"/>
            <p:nvPr/>
          </p:nvSpPr>
          <p:spPr>
            <a:xfrm>
              <a:off x="4947331" y="3866994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2480 MHz</a:t>
              </a:r>
              <a:endParaRPr lang="zh-TW" altLang="en-US" dirty="0"/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E825F7FD-FFA7-49DF-8BF4-203D719ED714}"/>
                </a:ext>
              </a:extLst>
            </p:cNvPr>
            <p:cNvSpPr txBox="1"/>
            <p:nvPr/>
          </p:nvSpPr>
          <p:spPr>
            <a:xfrm>
              <a:off x="4938389" y="4161604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2475 MHz</a:t>
              </a:r>
              <a:endParaRPr lang="zh-TW" altLang="en-US" dirty="0"/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D284C576-8805-40AF-90A5-FE75A3A2CE4A}"/>
                </a:ext>
              </a:extLst>
            </p:cNvPr>
            <p:cNvSpPr txBox="1"/>
            <p:nvPr/>
          </p:nvSpPr>
          <p:spPr>
            <a:xfrm>
              <a:off x="4945414" y="4435900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2470 MHz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9651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4F68D0-F50B-4D2E-B1F5-28D8E24F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TDMA (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Time</a:t>
            </a:r>
            <a:r>
              <a:rPr lang="en-US" altLang="zh-TW" dirty="0">
                <a:latin typeface="+mn-lt"/>
              </a:rPr>
              <a:t> Division Multiple Access)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B1392B-40BC-48FD-8023-4B2C85A21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是利用不同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分割成不同通道的技術</a:t>
            </a:r>
          </a:p>
          <a:p>
            <a:r>
              <a:rPr lang="en-US" altLang="zh-TW" dirty="0"/>
              <a:t>2G GSM(Global System for Mobile Communications)</a:t>
            </a:r>
            <a:r>
              <a:rPr lang="zh-TW" altLang="en-US" dirty="0"/>
              <a:t>比</a:t>
            </a:r>
            <a:r>
              <a:rPr lang="en-US" altLang="zh-TW" dirty="0"/>
              <a:t>1G </a:t>
            </a:r>
            <a:r>
              <a:rPr lang="en-US" altLang="zh-TW" dirty="0">
                <a:ea typeface="標楷體" panose="03000509000000000000" pitchFamily="65" charset="-120"/>
              </a:rPr>
              <a:t>AMPS</a:t>
            </a:r>
            <a:r>
              <a:rPr lang="zh-TW" altLang="en-US" dirty="0">
                <a:ea typeface="標楷體" panose="03000509000000000000" pitchFamily="65" charset="-120"/>
              </a:rPr>
              <a:t>多了</a:t>
            </a:r>
            <a:r>
              <a:rPr lang="en-US" altLang="zh-TW" dirty="0">
                <a:ea typeface="標楷體" panose="03000509000000000000" pitchFamily="65" charset="-120"/>
              </a:rPr>
              <a:t>TDMA</a:t>
            </a:r>
            <a:r>
              <a:rPr lang="zh-TW" altLang="en-US" dirty="0">
                <a:ea typeface="標楷體" panose="03000509000000000000" pitchFamily="65" charset="-120"/>
              </a:rPr>
              <a:t>技術</a:t>
            </a:r>
            <a:endParaRPr lang="zh-TW" altLang="en-US" dirty="0"/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F70B11A-1B6D-419D-ABF6-ADF366047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655" y="3760944"/>
            <a:ext cx="2244993" cy="2244993"/>
          </a:xfrm>
          <a:prstGeom prst="rect">
            <a:avLst/>
          </a:prstGeom>
        </p:spPr>
      </p:pic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5BA161E9-BF84-434C-A8A0-2C9F505E11FD}"/>
              </a:ext>
            </a:extLst>
          </p:cNvPr>
          <p:cNvCxnSpPr>
            <a:cxnSpLocks/>
          </p:cNvCxnSpPr>
          <p:nvPr/>
        </p:nvCxnSpPr>
        <p:spPr>
          <a:xfrm>
            <a:off x="4907872" y="6201522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A167B927-745A-43C5-978B-3A7FC24FA8F0}"/>
              </a:ext>
            </a:extLst>
          </p:cNvPr>
          <p:cNvCxnSpPr>
            <a:cxnSpLocks/>
          </p:cNvCxnSpPr>
          <p:nvPr/>
        </p:nvCxnSpPr>
        <p:spPr>
          <a:xfrm flipH="1" flipV="1">
            <a:off x="5106655" y="3541147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430EF819-64F4-4D75-8DD7-8A2FA3CFC63C}"/>
              </a:ext>
            </a:extLst>
          </p:cNvPr>
          <p:cNvSpPr/>
          <p:nvPr/>
        </p:nvSpPr>
        <p:spPr>
          <a:xfrm>
            <a:off x="5117143" y="3778053"/>
            <a:ext cx="559340" cy="248768"/>
          </a:xfrm>
          <a:prstGeom prst="rect">
            <a:avLst/>
          </a:prstGeom>
          <a:solidFill>
            <a:srgbClr val="FF5D5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4A248C3-952D-43E3-ADDA-BA018002D3A5}"/>
              </a:ext>
            </a:extLst>
          </p:cNvPr>
          <p:cNvSpPr txBox="1"/>
          <p:nvPr/>
        </p:nvSpPr>
        <p:spPr>
          <a:xfrm>
            <a:off x="7724220" y="6012221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EB6686F-F7B2-40CC-B89F-777F67C1794D}"/>
              </a:ext>
            </a:extLst>
          </p:cNvPr>
          <p:cNvSpPr/>
          <p:nvPr/>
        </p:nvSpPr>
        <p:spPr>
          <a:xfrm>
            <a:off x="5669423" y="3791768"/>
            <a:ext cx="561591" cy="212183"/>
          </a:xfrm>
          <a:prstGeom prst="rect">
            <a:avLst/>
          </a:prstGeom>
          <a:solidFill>
            <a:srgbClr val="E3992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C16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352CFB-80AF-4CBA-88A1-8275695C8037}"/>
              </a:ext>
            </a:extLst>
          </p:cNvPr>
          <p:cNvSpPr/>
          <p:nvPr/>
        </p:nvSpPr>
        <p:spPr>
          <a:xfrm>
            <a:off x="6220817" y="3778052"/>
            <a:ext cx="559340" cy="24633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C31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97F0A6F-9321-45B2-83E2-D9AF0C06B3A8}"/>
              </a:ext>
            </a:extLst>
          </p:cNvPr>
          <p:cNvSpPr/>
          <p:nvPr/>
        </p:nvSpPr>
        <p:spPr>
          <a:xfrm>
            <a:off x="6778729" y="3778053"/>
            <a:ext cx="559340" cy="31037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C46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1EC1F0D-7D06-41DE-A54B-4AD7207DBD84}"/>
              </a:ext>
            </a:extLst>
          </p:cNvPr>
          <p:cNvSpPr/>
          <p:nvPr/>
        </p:nvSpPr>
        <p:spPr>
          <a:xfrm>
            <a:off x="5116051" y="4035940"/>
            <a:ext cx="558031" cy="28599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C2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B0A25BA-2515-4B01-A4CA-9AC093FB32F4}"/>
              </a:ext>
            </a:extLst>
          </p:cNvPr>
          <p:cNvSpPr/>
          <p:nvPr/>
        </p:nvSpPr>
        <p:spPr>
          <a:xfrm>
            <a:off x="5670780" y="4019790"/>
            <a:ext cx="559340" cy="31698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C17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07A4141-FE14-4AD8-B03F-CE9A9E7BF253}"/>
              </a:ext>
            </a:extLst>
          </p:cNvPr>
          <p:cNvSpPr/>
          <p:nvPr/>
        </p:nvSpPr>
        <p:spPr>
          <a:xfrm>
            <a:off x="6242112" y="4034585"/>
            <a:ext cx="559340" cy="269952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C32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D4AD46C-CC1E-45A7-A20D-88B2047CD592}"/>
              </a:ext>
            </a:extLst>
          </p:cNvPr>
          <p:cNvSpPr/>
          <p:nvPr/>
        </p:nvSpPr>
        <p:spPr>
          <a:xfrm>
            <a:off x="6769075" y="4045757"/>
            <a:ext cx="559340" cy="276181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C47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F6B8F41-A36A-4242-98E1-DEF7E6F25014}"/>
              </a:ext>
            </a:extLst>
          </p:cNvPr>
          <p:cNvSpPr/>
          <p:nvPr/>
        </p:nvSpPr>
        <p:spPr>
          <a:xfrm>
            <a:off x="5115946" y="5429327"/>
            <a:ext cx="559340" cy="291116"/>
          </a:xfrm>
          <a:prstGeom prst="rect">
            <a:avLst/>
          </a:prstGeom>
          <a:solidFill>
            <a:srgbClr val="D39E8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C14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B4DD059-CAB1-495F-BA32-3F54AEEFB23E}"/>
              </a:ext>
            </a:extLst>
          </p:cNvPr>
          <p:cNvSpPr/>
          <p:nvPr/>
        </p:nvSpPr>
        <p:spPr>
          <a:xfrm>
            <a:off x="5645237" y="5397995"/>
            <a:ext cx="559340" cy="297421"/>
          </a:xfrm>
          <a:prstGeom prst="rect">
            <a:avLst/>
          </a:prstGeom>
          <a:solidFill>
            <a:srgbClr val="F1C16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C29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4870A69-9FCE-43C8-8C73-853079D7B67F}"/>
              </a:ext>
            </a:extLst>
          </p:cNvPr>
          <p:cNvSpPr/>
          <p:nvPr/>
        </p:nvSpPr>
        <p:spPr>
          <a:xfrm>
            <a:off x="6247005" y="5414328"/>
            <a:ext cx="559340" cy="297421"/>
          </a:xfrm>
          <a:prstGeom prst="rect">
            <a:avLst/>
          </a:prstGeom>
          <a:solidFill>
            <a:srgbClr val="E62AB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C44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F716450-6EB8-4830-8A1E-8DC8DE08A96E}"/>
              </a:ext>
            </a:extLst>
          </p:cNvPr>
          <p:cNvSpPr/>
          <p:nvPr/>
        </p:nvSpPr>
        <p:spPr>
          <a:xfrm>
            <a:off x="6805527" y="5454120"/>
            <a:ext cx="559340" cy="266217"/>
          </a:xfrm>
          <a:prstGeom prst="rect">
            <a:avLst/>
          </a:prstGeom>
          <a:solidFill>
            <a:srgbClr val="6FDEED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C59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782067B-C99A-4CCB-ABB7-29DAC11FD863}"/>
              </a:ext>
            </a:extLst>
          </p:cNvPr>
          <p:cNvSpPr/>
          <p:nvPr/>
        </p:nvSpPr>
        <p:spPr>
          <a:xfrm>
            <a:off x="5129503" y="5724444"/>
            <a:ext cx="559340" cy="250161"/>
          </a:xfrm>
          <a:prstGeom prst="rect">
            <a:avLst/>
          </a:prstGeom>
          <a:solidFill>
            <a:srgbClr val="6FF468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C15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DC3DFB8-5EA1-498C-9A76-F9D381E9FA8D}"/>
              </a:ext>
            </a:extLst>
          </p:cNvPr>
          <p:cNvSpPr/>
          <p:nvPr/>
        </p:nvSpPr>
        <p:spPr>
          <a:xfrm>
            <a:off x="5674082" y="5708386"/>
            <a:ext cx="559340" cy="269310"/>
          </a:xfrm>
          <a:prstGeom prst="rect">
            <a:avLst/>
          </a:prstGeom>
          <a:solidFill>
            <a:srgbClr val="7799E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C30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A7793AC-5DBC-4B6E-B00D-449558F66D47}"/>
              </a:ext>
            </a:extLst>
          </p:cNvPr>
          <p:cNvSpPr/>
          <p:nvPr/>
        </p:nvSpPr>
        <p:spPr>
          <a:xfrm>
            <a:off x="6219387" y="5708386"/>
            <a:ext cx="559340" cy="304296"/>
          </a:xfrm>
          <a:prstGeom prst="rect">
            <a:avLst/>
          </a:prstGeom>
          <a:solidFill>
            <a:srgbClr val="B95E3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C45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92D7A38-BA73-4B1D-8470-1B557DE24FBE}"/>
              </a:ext>
            </a:extLst>
          </p:cNvPr>
          <p:cNvSpPr/>
          <p:nvPr/>
        </p:nvSpPr>
        <p:spPr>
          <a:xfrm>
            <a:off x="6778729" y="5720338"/>
            <a:ext cx="559340" cy="28896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C60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BFD96F1E-5827-4B1D-884F-3519E8F397B0}"/>
              </a:ext>
            </a:extLst>
          </p:cNvPr>
          <p:cNvSpPr txBox="1"/>
          <p:nvPr/>
        </p:nvSpPr>
        <p:spPr>
          <a:xfrm>
            <a:off x="4546554" y="3149429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EB2F1BD8-3AB4-4BF9-8F8B-859855BAAECF}"/>
                  </a:ext>
                </a:extLst>
              </p:cNvPr>
              <p:cNvSpPr txBox="1"/>
              <p:nvPr/>
            </p:nvSpPr>
            <p:spPr>
              <a:xfrm>
                <a:off x="5342472" y="2890322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4=60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EB2F1BD8-3AB4-4BF9-8F8B-859855BAA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472" y="2890322"/>
                <a:ext cx="1946367" cy="369332"/>
              </a:xfrm>
              <a:prstGeom prst="rect">
                <a:avLst/>
              </a:prstGeom>
              <a:blipFill>
                <a:blip r:embed="rId3"/>
                <a:stretch>
                  <a:fillRect l="-2500" t="-8197" r="-3750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CEBF14BA-FA70-4FF3-9E41-9C9F168815CD}"/>
              </a:ext>
            </a:extLst>
          </p:cNvPr>
          <p:cNvCxnSpPr>
            <a:cxnSpLocks/>
          </p:cNvCxnSpPr>
          <p:nvPr/>
        </p:nvCxnSpPr>
        <p:spPr>
          <a:xfrm>
            <a:off x="5394600" y="4430565"/>
            <a:ext cx="1681177" cy="9351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AF727DD9-AADC-4B74-AD99-7AE85107EB14}"/>
                  </a:ext>
                </a:extLst>
              </p:cNvPr>
              <p:cNvSpPr txBox="1"/>
              <p:nvPr/>
            </p:nvSpPr>
            <p:spPr>
              <a:xfrm>
                <a:off x="4903178" y="5904648"/>
                <a:ext cx="40618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TW" altLang="en-US" sz="2400" b="1" dirty="0"/>
              </a:p>
            </p:txBody>
          </p:sp>
        </mc:Choice>
        <mc:Fallback xmlns=""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AF727DD9-AADC-4B74-AD99-7AE85107E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178" y="5904648"/>
                <a:ext cx="4061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字方塊 29">
            <a:extLst>
              <a:ext uri="{FF2B5EF4-FFF2-40B4-BE49-F238E27FC236}">
                <a16:creationId xmlns:a16="http://schemas.microsoft.com/office/drawing/2014/main" id="{E199A375-5825-4419-A14E-ADF6BBBBA69C}"/>
              </a:ext>
            </a:extLst>
          </p:cNvPr>
          <p:cNvSpPr txBox="1"/>
          <p:nvPr/>
        </p:nvSpPr>
        <p:spPr>
          <a:xfrm>
            <a:off x="3895946" y="577086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2410 MHz</a:t>
            </a:r>
            <a:endParaRPr lang="zh-TW" altLang="en-US" dirty="0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F7A2EF6-DA85-489E-9867-50ADC58993B6}"/>
              </a:ext>
            </a:extLst>
          </p:cNvPr>
          <p:cNvSpPr txBox="1"/>
          <p:nvPr/>
        </p:nvSpPr>
        <p:spPr>
          <a:xfrm>
            <a:off x="3882363" y="5510447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2415 MHz</a:t>
            </a:r>
            <a:endParaRPr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3C4EB82D-EE79-4F2A-9FEB-184F76B0F21C}"/>
              </a:ext>
            </a:extLst>
          </p:cNvPr>
          <p:cNvSpPr txBox="1"/>
          <p:nvPr/>
        </p:nvSpPr>
        <p:spPr>
          <a:xfrm>
            <a:off x="3881906" y="5217896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2420 MHz</a:t>
            </a:r>
            <a:endParaRPr lang="zh-TW" altLang="en-US" dirty="0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E4443FAC-FA57-47C1-A308-F81B4267F6AA}"/>
              </a:ext>
            </a:extLst>
          </p:cNvPr>
          <p:cNvSpPr txBox="1"/>
          <p:nvPr/>
        </p:nvSpPr>
        <p:spPr>
          <a:xfrm>
            <a:off x="3828736" y="3567138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2485 MHz</a:t>
            </a:r>
            <a:endParaRPr lang="zh-TW" altLang="en-US" dirty="0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C0075A2B-6F37-438D-9582-E75DFF399A9E}"/>
              </a:ext>
            </a:extLst>
          </p:cNvPr>
          <p:cNvSpPr txBox="1"/>
          <p:nvPr/>
        </p:nvSpPr>
        <p:spPr>
          <a:xfrm>
            <a:off x="3835346" y="385148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2480 MHz</a:t>
            </a:r>
            <a:endParaRPr lang="zh-TW" altLang="en-US" dirty="0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CDBDDE95-4B1E-44DD-8EF2-AD021B00AB72}"/>
              </a:ext>
            </a:extLst>
          </p:cNvPr>
          <p:cNvSpPr txBox="1"/>
          <p:nvPr/>
        </p:nvSpPr>
        <p:spPr>
          <a:xfrm>
            <a:off x="3835346" y="413107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2475 MHz</a:t>
            </a:r>
            <a:endParaRPr lang="zh-TW" altLang="en-US" dirty="0"/>
          </a:p>
        </p:txBody>
      </p: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8BA03D22-2961-417F-877A-950607B3C1DC}"/>
              </a:ext>
            </a:extLst>
          </p:cNvPr>
          <p:cNvCxnSpPr>
            <a:cxnSpLocks/>
          </p:cNvCxnSpPr>
          <p:nvPr/>
        </p:nvCxnSpPr>
        <p:spPr>
          <a:xfrm>
            <a:off x="5672004" y="6089314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2160B3FD-6830-409F-A561-7F8BE91AEA84}"/>
              </a:ext>
            </a:extLst>
          </p:cNvPr>
          <p:cNvCxnSpPr>
            <a:cxnSpLocks/>
          </p:cNvCxnSpPr>
          <p:nvPr/>
        </p:nvCxnSpPr>
        <p:spPr>
          <a:xfrm>
            <a:off x="6219387" y="6089314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B1A96681-997D-4C59-AAFF-1B4FD62C6B41}"/>
              </a:ext>
            </a:extLst>
          </p:cNvPr>
          <p:cNvCxnSpPr>
            <a:cxnSpLocks/>
          </p:cNvCxnSpPr>
          <p:nvPr/>
        </p:nvCxnSpPr>
        <p:spPr>
          <a:xfrm>
            <a:off x="6796973" y="6089314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34DFE466-0E49-4D09-BBFB-6C9966485187}"/>
              </a:ext>
            </a:extLst>
          </p:cNvPr>
          <p:cNvCxnSpPr>
            <a:cxnSpLocks/>
          </p:cNvCxnSpPr>
          <p:nvPr/>
        </p:nvCxnSpPr>
        <p:spPr>
          <a:xfrm>
            <a:off x="7341478" y="6089314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103BE056-364F-4B79-A351-6969F4BEFEE5}"/>
              </a:ext>
            </a:extLst>
          </p:cNvPr>
          <p:cNvSpPr txBox="1"/>
          <p:nvPr/>
        </p:nvSpPr>
        <p:spPr>
          <a:xfrm>
            <a:off x="5374652" y="6356779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D5BDFF13-B485-423F-A735-DB390846C280}"/>
              </a:ext>
            </a:extLst>
          </p:cNvPr>
          <p:cNvSpPr txBox="1"/>
          <p:nvPr/>
        </p:nvSpPr>
        <p:spPr>
          <a:xfrm>
            <a:off x="5909719" y="6357014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C9AC5F45-228B-4F89-9A3A-73EAD1365C09}"/>
              </a:ext>
            </a:extLst>
          </p:cNvPr>
          <p:cNvSpPr txBox="1"/>
          <p:nvPr/>
        </p:nvSpPr>
        <p:spPr>
          <a:xfrm>
            <a:off x="6482624" y="6356779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45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43DECE56-1747-4E23-9723-270AF9B55246}"/>
              </a:ext>
            </a:extLst>
          </p:cNvPr>
          <p:cNvSpPr txBox="1"/>
          <p:nvPr/>
        </p:nvSpPr>
        <p:spPr>
          <a:xfrm>
            <a:off x="7031507" y="6356779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2410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FE25F-4383-4E5C-B234-E4FF33AEE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808"/>
            <a:ext cx="10515600" cy="928472"/>
          </a:xfrm>
        </p:spPr>
        <p:txBody>
          <a:bodyPr/>
          <a:lstStyle/>
          <a:p>
            <a:r>
              <a:rPr lang="en-US" altLang="zh-TW" dirty="0">
                <a:latin typeface="+mn-lt"/>
                <a:ea typeface="標楷體" panose="03000509000000000000" pitchFamily="65" charset="-120"/>
              </a:rPr>
              <a:t>CDMA (Code </a:t>
            </a:r>
            <a:r>
              <a:rPr lang="en-US" altLang="zh-TW" dirty="0">
                <a:latin typeface="+mn-lt"/>
              </a:rPr>
              <a:t>Division Multiple Access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)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5A69A2-3185-4C8B-BB31-FE70E886F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068"/>
            <a:ext cx="10515600" cy="1493029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是利用不同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碼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分割成不同通道的技術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/>
              <a:t>3G W-CDMA (Wideband Code Division Multiple Access)</a:t>
            </a:r>
            <a:r>
              <a:rPr lang="zh-TW" altLang="en-US" dirty="0"/>
              <a:t>比</a:t>
            </a:r>
            <a:r>
              <a:rPr lang="en-US" altLang="zh-TW" dirty="0"/>
              <a:t>2G GSM</a:t>
            </a:r>
            <a:r>
              <a:rPr lang="zh-TW" altLang="en-US" dirty="0">
                <a:ea typeface="標楷體" panose="03000509000000000000" pitchFamily="65" charset="-120"/>
              </a:rPr>
              <a:t>多了</a:t>
            </a:r>
            <a:r>
              <a:rPr lang="en-US" altLang="zh-TW" dirty="0">
                <a:ea typeface="標楷體" panose="03000509000000000000" pitchFamily="65" charset="-120"/>
              </a:rPr>
              <a:t>CDMA</a:t>
            </a:r>
            <a:r>
              <a:rPr lang="zh-TW" altLang="en-US" dirty="0">
                <a:ea typeface="標楷體" panose="03000509000000000000" pitchFamily="65" charset="-120"/>
              </a:rPr>
              <a:t>技術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7DF7368-D0E4-403D-919F-12789493D436}"/>
              </a:ext>
            </a:extLst>
          </p:cNvPr>
          <p:cNvSpPr txBox="1"/>
          <p:nvPr/>
        </p:nvSpPr>
        <p:spPr>
          <a:xfrm>
            <a:off x="9715798" y="590888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6D6F2787-B05A-49FA-A787-2DFE81A477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149" b="87648"/>
          <a:stretch/>
        </p:blipFill>
        <p:spPr>
          <a:xfrm>
            <a:off x="7127144" y="3668334"/>
            <a:ext cx="2201856" cy="2239603"/>
          </a:xfrm>
          <a:prstGeom prst="rect">
            <a:avLst/>
          </a:prstGeom>
        </p:spPr>
      </p:pic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35CE0D1A-F982-4433-8D96-41BE78504AC8}"/>
              </a:ext>
            </a:extLst>
          </p:cNvPr>
          <p:cNvCxnSpPr>
            <a:cxnSpLocks/>
          </p:cNvCxnSpPr>
          <p:nvPr/>
        </p:nvCxnSpPr>
        <p:spPr>
          <a:xfrm>
            <a:off x="6886885" y="6102295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E3B67C26-CC35-456D-BF55-86CDFFB69D60}"/>
              </a:ext>
            </a:extLst>
          </p:cNvPr>
          <p:cNvCxnSpPr>
            <a:cxnSpLocks/>
          </p:cNvCxnSpPr>
          <p:nvPr/>
        </p:nvCxnSpPr>
        <p:spPr>
          <a:xfrm flipH="1" flipV="1">
            <a:off x="7112458" y="3476030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BB367965-8E57-4819-B3A3-BDD5B2018A33}"/>
              </a:ext>
            </a:extLst>
          </p:cNvPr>
          <p:cNvSpPr txBox="1"/>
          <p:nvPr/>
        </p:nvSpPr>
        <p:spPr>
          <a:xfrm>
            <a:off x="6562116" y="3098297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C56673B-6BD7-4CAB-8344-D9E02CC50B92}"/>
              </a:ext>
            </a:extLst>
          </p:cNvPr>
          <p:cNvSpPr/>
          <p:nvPr/>
        </p:nvSpPr>
        <p:spPr>
          <a:xfrm>
            <a:off x="7151455" y="3668335"/>
            <a:ext cx="2164416" cy="30199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2E3578C-DDD4-49AD-BA71-16160E378D4D}"/>
              </a:ext>
            </a:extLst>
          </p:cNvPr>
          <p:cNvSpPr/>
          <p:nvPr/>
        </p:nvSpPr>
        <p:spPr>
          <a:xfrm>
            <a:off x="7127144" y="3951013"/>
            <a:ext cx="2188709" cy="28474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318A1DD-A9A8-47F6-B68C-1C9721103644}"/>
              </a:ext>
            </a:extLst>
          </p:cNvPr>
          <p:cNvSpPr/>
          <p:nvPr/>
        </p:nvSpPr>
        <p:spPr>
          <a:xfrm>
            <a:off x="7141231" y="5656203"/>
            <a:ext cx="2164416" cy="251584"/>
          </a:xfrm>
          <a:prstGeom prst="rect">
            <a:avLst/>
          </a:prstGeom>
          <a:solidFill>
            <a:srgbClr val="6FF46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956920C9-3D30-41ED-A733-545105B69554}"/>
              </a:ext>
            </a:extLst>
          </p:cNvPr>
          <p:cNvSpPr txBox="1"/>
          <p:nvPr/>
        </p:nvSpPr>
        <p:spPr>
          <a:xfrm>
            <a:off x="7666860" y="3654714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1</a:t>
            </a:r>
            <a:endParaRPr lang="zh-TW" altLang="en-US" dirty="0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953E4B5F-3F9B-474A-8E0E-09AC96912B15}"/>
              </a:ext>
            </a:extLst>
          </p:cNvPr>
          <p:cNvSpPr txBox="1"/>
          <p:nvPr/>
        </p:nvSpPr>
        <p:spPr>
          <a:xfrm>
            <a:off x="7673251" y="3903724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2</a:t>
            </a:r>
            <a:endParaRPr lang="zh-TW" altLang="en-US" dirty="0"/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5D48B3FC-9C5A-4A81-8D7D-70502F194EE5}"/>
              </a:ext>
            </a:extLst>
          </p:cNvPr>
          <p:cNvSpPr txBox="1"/>
          <p:nvPr/>
        </p:nvSpPr>
        <p:spPr>
          <a:xfrm>
            <a:off x="7689975" y="5627562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8</a:t>
            </a:r>
            <a:endParaRPr lang="zh-TW" altLang="en-US" dirty="0"/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D3296B57-023E-4EA0-B532-BF501EAC1E70}"/>
              </a:ext>
            </a:extLst>
          </p:cNvPr>
          <p:cNvCxnSpPr>
            <a:cxnSpLocks/>
          </p:cNvCxnSpPr>
          <p:nvPr/>
        </p:nvCxnSpPr>
        <p:spPr>
          <a:xfrm flipH="1">
            <a:off x="4498505" y="3700930"/>
            <a:ext cx="2590721" cy="2497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D78DAE50-C789-4436-9ED3-C1C5C12E63AA}"/>
              </a:ext>
            </a:extLst>
          </p:cNvPr>
          <p:cNvCxnSpPr>
            <a:cxnSpLocks/>
          </p:cNvCxnSpPr>
          <p:nvPr/>
        </p:nvCxnSpPr>
        <p:spPr>
          <a:xfrm>
            <a:off x="4494026" y="4239689"/>
            <a:ext cx="2595199" cy="16680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9952EC0A-9912-4039-9EB1-A3C40E15526E}"/>
                  </a:ext>
                </a:extLst>
              </p:cNvPr>
              <p:cNvSpPr txBox="1"/>
              <p:nvPr/>
            </p:nvSpPr>
            <p:spPr>
              <a:xfrm>
                <a:off x="7417379" y="2807067"/>
                <a:ext cx="23455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8=480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9952EC0A-9912-4039-9EB1-A3C40E155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379" y="2807067"/>
                <a:ext cx="2345514" cy="369332"/>
              </a:xfrm>
              <a:prstGeom prst="rect">
                <a:avLst/>
              </a:prstGeom>
              <a:blipFill>
                <a:blip r:embed="rId3"/>
                <a:stretch>
                  <a:fillRect l="-2338" t="-8197" r="-2857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矩形 41">
            <a:extLst>
              <a:ext uri="{FF2B5EF4-FFF2-40B4-BE49-F238E27FC236}">
                <a16:creationId xmlns:a16="http://schemas.microsoft.com/office/drawing/2014/main" id="{A59316F1-A456-4BDC-9C6E-30A4E742AB97}"/>
              </a:ext>
            </a:extLst>
          </p:cNvPr>
          <p:cNvSpPr/>
          <p:nvPr/>
        </p:nvSpPr>
        <p:spPr>
          <a:xfrm>
            <a:off x="7136758" y="4235040"/>
            <a:ext cx="2177406" cy="30199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0639E30-AEE4-436C-B7A1-7392661BD60F}"/>
              </a:ext>
            </a:extLst>
          </p:cNvPr>
          <p:cNvSpPr/>
          <p:nvPr/>
        </p:nvSpPr>
        <p:spPr>
          <a:xfrm>
            <a:off x="7159429" y="4501485"/>
            <a:ext cx="2164416" cy="25158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EFAF66B-40D6-4C2D-9F30-06F4E0B1C21D}"/>
              </a:ext>
            </a:extLst>
          </p:cNvPr>
          <p:cNvSpPr/>
          <p:nvPr/>
        </p:nvSpPr>
        <p:spPr>
          <a:xfrm>
            <a:off x="7133619" y="4861584"/>
            <a:ext cx="2164416" cy="301995"/>
          </a:xfrm>
          <a:prstGeom prst="rect">
            <a:avLst/>
          </a:prstGeom>
          <a:solidFill>
            <a:srgbClr val="EE6EC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3A2360E3-F2F5-4CE9-AAA6-2D838707D505}"/>
              </a:ext>
            </a:extLst>
          </p:cNvPr>
          <p:cNvSpPr/>
          <p:nvPr/>
        </p:nvSpPr>
        <p:spPr>
          <a:xfrm>
            <a:off x="7135136" y="5144141"/>
            <a:ext cx="2188709" cy="284747"/>
          </a:xfrm>
          <a:prstGeom prst="rect">
            <a:avLst/>
          </a:prstGeom>
          <a:solidFill>
            <a:srgbClr val="D39E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D96B857A-D10A-48C3-8B2E-56624AB7A101}"/>
              </a:ext>
            </a:extLst>
          </p:cNvPr>
          <p:cNvSpPr txBox="1"/>
          <p:nvPr/>
        </p:nvSpPr>
        <p:spPr>
          <a:xfrm>
            <a:off x="7689196" y="482074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5</a:t>
            </a:r>
            <a:endParaRPr lang="zh-TW" altLang="en-US" dirty="0"/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F84111DB-A1BA-467A-962B-6292B0FE0B90}"/>
              </a:ext>
            </a:extLst>
          </p:cNvPr>
          <p:cNvSpPr txBox="1"/>
          <p:nvPr/>
        </p:nvSpPr>
        <p:spPr>
          <a:xfrm>
            <a:off x="7695671" y="509597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6</a:t>
            </a:r>
            <a:endParaRPr lang="zh-TW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C0198AD-23A5-4924-8C6C-8197B9BFAA91}"/>
              </a:ext>
            </a:extLst>
          </p:cNvPr>
          <p:cNvSpPr/>
          <p:nvPr/>
        </p:nvSpPr>
        <p:spPr>
          <a:xfrm>
            <a:off x="7121532" y="5414863"/>
            <a:ext cx="2177406" cy="250530"/>
          </a:xfrm>
          <a:prstGeom prst="rect">
            <a:avLst/>
          </a:prstGeom>
          <a:solidFill>
            <a:srgbClr val="6FDE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809FE347-0D5D-43A1-8E24-F8FA205CB269}"/>
              </a:ext>
            </a:extLst>
          </p:cNvPr>
          <p:cNvSpPr txBox="1"/>
          <p:nvPr/>
        </p:nvSpPr>
        <p:spPr>
          <a:xfrm>
            <a:off x="7694643" y="4178519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3</a:t>
            </a:r>
            <a:endParaRPr lang="zh-TW" altLang="en-US" dirty="0"/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C45B1AA5-5B36-4C58-ADB8-C0853BBD73D1}"/>
              </a:ext>
            </a:extLst>
          </p:cNvPr>
          <p:cNvSpPr txBox="1"/>
          <p:nvPr/>
        </p:nvSpPr>
        <p:spPr>
          <a:xfrm>
            <a:off x="7680163" y="4454602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4</a:t>
            </a:r>
            <a:endParaRPr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4BA5CFD5-850E-4F27-A942-81EA0312C584}"/>
              </a:ext>
            </a:extLst>
          </p:cNvPr>
          <p:cNvSpPr txBox="1"/>
          <p:nvPr/>
        </p:nvSpPr>
        <p:spPr>
          <a:xfrm>
            <a:off x="7695788" y="538080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7</a:t>
            </a:r>
            <a:endParaRPr lang="zh-TW" altLang="en-US" dirty="0"/>
          </a:p>
        </p:txBody>
      </p:sp>
      <p:pic>
        <p:nvPicPr>
          <p:cNvPr id="52" name="圖片 51">
            <a:extLst>
              <a:ext uri="{FF2B5EF4-FFF2-40B4-BE49-F238E27FC236}">
                <a16:creationId xmlns:a16="http://schemas.microsoft.com/office/drawing/2014/main" id="{90CF8DCC-91FC-4430-8F28-64637599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203" y="3670106"/>
            <a:ext cx="2244993" cy="2244993"/>
          </a:xfrm>
          <a:prstGeom prst="rect">
            <a:avLst/>
          </a:prstGeom>
        </p:spPr>
      </p:pic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9582145D-ECC3-4E62-B43A-C3E7CFEF0D0D}"/>
              </a:ext>
            </a:extLst>
          </p:cNvPr>
          <p:cNvCxnSpPr>
            <a:cxnSpLocks/>
          </p:cNvCxnSpPr>
          <p:nvPr/>
        </p:nvCxnSpPr>
        <p:spPr>
          <a:xfrm>
            <a:off x="2060420" y="6110684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單箭頭接點 53">
            <a:extLst>
              <a:ext uri="{FF2B5EF4-FFF2-40B4-BE49-F238E27FC236}">
                <a16:creationId xmlns:a16="http://schemas.microsoft.com/office/drawing/2014/main" id="{EEE3F3A7-E405-4271-BDAC-30B8B9045588}"/>
              </a:ext>
            </a:extLst>
          </p:cNvPr>
          <p:cNvCxnSpPr>
            <a:cxnSpLocks/>
          </p:cNvCxnSpPr>
          <p:nvPr/>
        </p:nvCxnSpPr>
        <p:spPr>
          <a:xfrm flipH="1" flipV="1">
            <a:off x="2259203" y="3450309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>
            <a:extLst>
              <a:ext uri="{FF2B5EF4-FFF2-40B4-BE49-F238E27FC236}">
                <a16:creationId xmlns:a16="http://schemas.microsoft.com/office/drawing/2014/main" id="{4E0393CE-FC1D-44A9-B4B2-429D9E6E6B35}"/>
              </a:ext>
            </a:extLst>
          </p:cNvPr>
          <p:cNvSpPr/>
          <p:nvPr/>
        </p:nvSpPr>
        <p:spPr>
          <a:xfrm>
            <a:off x="2269691" y="3687215"/>
            <a:ext cx="559340" cy="248768"/>
          </a:xfrm>
          <a:prstGeom prst="rect">
            <a:avLst/>
          </a:prstGeom>
          <a:solidFill>
            <a:srgbClr val="FF5D5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E5F1AE4F-CE7C-43C4-88F1-B653B390CAE6}"/>
              </a:ext>
            </a:extLst>
          </p:cNvPr>
          <p:cNvSpPr txBox="1"/>
          <p:nvPr/>
        </p:nvSpPr>
        <p:spPr>
          <a:xfrm>
            <a:off x="4876768" y="5921383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5AD6C336-F42F-4CAA-8DD9-506BDC447703}"/>
              </a:ext>
            </a:extLst>
          </p:cNvPr>
          <p:cNvSpPr/>
          <p:nvPr/>
        </p:nvSpPr>
        <p:spPr>
          <a:xfrm>
            <a:off x="2821971" y="3700930"/>
            <a:ext cx="561591" cy="212183"/>
          </a:xfrm>
          <a:prstGeom prst="rect">
            <a:avLst/>
          </a:prstGeom>
          <a:solidFill>
            <a:srgbClr val="E3992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C16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CD7607B-3A33-4DFA-87D8-764860DEB60E}"/>
              </a:ext>
            </a:extLst>
          </p:cNvPr>
          <p:cNvSpPr/>
          <p:nvPr/>
        </p:nvSpPr>
        <p:spPr>
          <a:xfrm>
            <a:off x="3373365" y="3687214"/>
            <a:ext cx="559340" cy="24633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C31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CC655246-8CE9-4A05-83E1-7680569CE50F}"/>
              </a:ext>
            </a:extLst>
          </p:cNvPr>
          <p:cNvSpPr/>
          <p:nvPr/>
        </p:nvSpPr>
        <p:spPr>
          <a:xfrm>
            <a:off x="3931277" y="3687215"/>
            <a:ext cx="559340" cy="31037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C46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E8A142CC-1B0A-4233-9C8F-0F2F7FE4D1CE}"/>
              </a:ext>
            </a:extLst>
          </p:cNvPr>
          <p:cNvSpPr/>
          <p:nvPr/>
        </p:nvSpPr>
        <p:spPr>
          <a:xfrm>
            <a:off x="2268599" y="3945102"/>
            <a:ext cx="558031" cy="28599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C2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6257D10-AB11-4B74-96D5-1FEDD67AECBE}"/>
              </a:ext>
            </a:extLst>
          </p:cNvPr>
          <p:cNvSpPr/>
          <p:nvPr/>
        </p:nvSpPr>
        <p:spPr>
          <a:xfrm>
            <a:off x="2823328" y="3928952"/>
            <a:ext cx="559340" cy="31698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C17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2D850081-216C-450B-8B93-71A7A70480B6}"/>
              </a:ext>
            </a:extLst>
          </p:cNvPr>
          <p:cNvSpPr/>
          <p:nvPr/>
        </p:nvSpPr>
        <p:spPr>
          <a:xfrm>
            <a:off x="3394660" y="3943747"/>
            <a:ext cx="559340" cy="269952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C32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3F274D01-9361-432F-8BD9-18C7E3B176B7}"/>
              </a:ext>
            </a:extLst>
          </p:cNvPr>
          <p:cNvSpPr/>
          <p:nvPr/>
        </p:nvSpPr>
        <p:spPr>
          <a:xfrm>
            <a:off x="3921623" y="3954919"/>
            <a:ext cx="559340" cy="276181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C47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B425C80-912F-4FD3-A80D-2668242AEFD9}"/>
              </a:ext>
            </a:extLst>
          </p:cNvPr>
          <p:cNvSpPr/>
          <p:nvPr/>
        </p:nvSpPr>
        <p:spPr>
          <a:xfrm>
            <a:off x="2268494" y="5338489"/>
            <a:ext cx="559340" cy="291116"/>
          </a:xfrm>
          <a:prstGeom prst="rect">
            <a:avLst/>
          </a:prstGeom>
          <a:solidFill>
            <a:srgbClr val="D39E8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C14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BFFFBB3-C7B8-4AA1-9109-9C35161C263E}"/>
              </a:ext>
            </a:extLst>
          </p:cNvPr>
          <p:cNvSpPr/>
          <p:nvPr/>
        </p:nvSpPr>
        <p:spPr>
          <a:xfrm>
            <a:off x="2797785" y="5307157"/>
            <a:ext cx="559340" cy="297421"/>
          </a:xfrm>
          <a:prstGeom prst="rect">
            <a:avLst/>
          </a:prstGeom>
          <a:solidFill>
            <a:srgbClr val="F1C16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C29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1BB9A166-0103-4578-9E9B-B76DFB82C423}"/>
              </a:ext>
            </a:extLst>
          </p:cNvPr>
          <p:cNvSpPr/>
          <p:nvPr/>
        </p:nvSpPr>
        <p:spPr>
          <a:xfrm>
            <a:off x="3399553" y="5323490"/>
            <a:ext cx="559340" cy="297421"/>
          </a:xfrm>
          <a:prstGeom prst="rect">
            <a:avLst/>
          </a:prstGeom>
          <a:solidFill>
            <a:srgbClr val="E62AB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C44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B7BFDE95-4A13-4CD5-996A-CB70FE9AA33A}"/>
              </a:ext>
            </a:extLst>
          </p:cNvPr>
          <p:cNvSpPr/>
          <p:nvPr/>
        </p:nvSpPr>
        <p:spPr>
          <a:xfrm>
            <a:off x="3958075" y="5363282"/>
            <a:ext cx="559340" cy="266217"/>
          </a:xfrm>
          <a:prstGeom prst="rect">
            <a:avLst/>
          </a:prstGeom>
          <a:solidFill>
            <a:srgbClr val="6FDEED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C59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3795E423-DB96-43A4-87D6-CAD35E867239}"/>
              </a:ext>
            </a:extLst>
          </p:cNvPr>
          <p:cNvSpPr/>
          <p:nvPr/>
        </p:nvSpPr>
        <p:spPr>
          <a:xfrm>
            <a:off x="2282051" y="5633606"/>
            <a:ext cx="559340" cy="250161"/>
          </a:xfrm>
          <a:prstGeom prst="rect">
            <a:avLst/>
          </a:prstGeom>
          <a:solidFill>
            <a:srgbClr val="6FF468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C15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FA862032-3421-426C-B2FD-0E2890CAD6D6}"/>
              </a:ext>
            </a:extLst>
          </p:cNvPr>
          <p:cNvSpPr/>
          <p:nvPr/>
        </p:nvSpPr>
        <p:spPr>
          <a:xfrm>
            <a:off x="2826630" y="5617548"/>
            <a:ext cx="559340" cy="269310"/>
          </a:xfrm>
          <a:prstGeom prst="rect">
            <a:avLst/>
          </a:prstGeom>
          <a:solidFill>
            <a:srgbClr val="7799E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C30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640E8C86-8102-4415-BBBA-FF628C6B84DB}"/>
              </a:ext>
            </a:extLst>
          </p:cNvPr>
          <p:cNvSpPr/>
          <p:nvPr/>
        </p:nvSpPr>
        <p:spPr>
          <a:xfrm>
            <a:off x="3371935" y="5617548"/>
            <a:ext cx="559340" cy="304296"/>
          </a:xfrm>
          <a:prstGeom prst="rect">
            <a:avLst/>
          </a:prstGeom>
          <a:solidFill>
            <a:srgbClr val="B95E3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C45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2F2038A3-E1F1-48D3-BAFB-5AAA6D7D4FE5}"/>
              </a:ext>
            </a:extLst>
          </p:cNvPr>
          <p:cNvSpPr/>
          <p:nvPr/>
        </p:nvSpPr>
        <p:spPr>
          <a:xfrm>
            <a:off x="3931277" y="5629500"/>
            <a:ext cx="559340" cy="28896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C60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2254282-40AE-4482-B7A3-1C33F3A70AEF}"/>
              </a:ext>
            </a:extLst>
          </p:cNvPr>
          <p:cNvSpPr txBox="1"/>
          <p:nvPr/>
        </p:nvSpPr>
        <p:spPr>
          <a:xfrm>
            <a:off x="1699102" y="3058591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字方塊 72">
                <a:extLst>
                  <a:ext uri="{FF2B5EF4-FFF2-40B4-BE49-F238E27FC236}">
                    <a16:creationId xmlns:a16="http://schemas.microsoft.com/office/drawing/2014/main" id="{59F42543-131A-4B85-877A-C9DB6972D1C2}"/>
                  </a:ext>
                </a:extLst>
              </p:cNvPr>
              <p:cNvSpPr txBox="1"/>
              <p:nvPr/>
            </p:nvSpPr>
            <p:spPr>
              <a:xfrm>
                <a:off x="2495020" y="2799484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4=60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73" name="文字方塊 72">
                <a:extLst>
                  <a:ext uri="{FF2B5EF4-FFF2-40B4-BE49-F238E27FC236}">
                    <a16:creationId xmlns:a16="http://schemas.microsoft.com/office/drawing/2014/main" id="{59F42543-131A-4B85-877A-C9DB6972D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020" y="2799484"/>
                <a:ext cx="1946367" cy="369332"/>
              </a:xfrm>
              <a:prstGeom prst="rect">
                <a:avLst/>
              </a:prstGeom>
              <a:blipFill>
                <a:blip r:embed="rId4"/>
                <a:stretch>
                  <a:fillRect l="-2500" t="-8197" r="-3750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74CF33A6-C5A8-441E-A2C5-2589A4BE9EA5}"/>
              </a:ext>
            </a:extLst>
          </p:cNvPr>
          <p:cNvCxnSpPr>
            <a:cxnSpLocks/>
          </p:cNvCxnSpPr>
          <p:nvPr/>
        </p:nvCxnSpPr>
        <p:spPr>
          <a:xfrm>
            <a:off x="2547148" y="4339727"/>
            <a:ext cx="1681177" cy="9351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字方塊 74">
                <a:extLst>
                  <a:ext uri="{FF2B5EF4-FFF2-40B4-BE49-F238E27FC236}">
                    <a16:creationId xmlns:a16="http://schemas.microsoft.com/office/drawing/2014/main" id="{69093E95-3380-4608-B27D-7F6AFCFB5F4E}"/>
                  </a:ext>
                </a:extLst>
              </p:cNvPr>
              <p:cNvSpPr txBox="1"/>
              <p:nvPr/>
            </p:nvSpPr>
            <p:spPr>
              <a:xfrm>
                <a:off x="2055726" y="5813810"/>
                <a:ext cx="40618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TW" altLang="en-US" sz="2400" b="1" dirty="0"/>
              </a:p>
            </p:txBody>
          </p:sp>
        </mc:Choice>
        <mc:Fallback xmlns="">
          <p:sp>
            <p:nvSpPr>
              <p:cNvPr id="75" name="文字方塊 74">
                <a:extLst>
                  <a:ext uri="{FF2B5EF4-FFF2-40B4-BE49-F238E27FC236}">
                    <a16:creationId xmlns:a16="http://schemas.microsoft.com/office/drawing/2014/main" id="{69093E95-3380-4608-B27D-7F6AFCFB5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726" y="5813810"/>
                <a:ext cx="40618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文字方塊 75">
            <a:extLst>
              <a:ext uri="{FF2B5EF4-FFF2-40B4-BE49-F238E27FC236}">
                <a16:creationId xmlns:a16="http://schemas.microsoft.com/office/drawing/2014/main" id="{82DABBD6-5C91-474D-9A60-E45A99161F94}"/>
              </a:ext>
            </a:extLst>
          </p:cNvPr>
          <p:cNvSpPr txBox="1"/>
          <p:nvPr/>
        </p:nvSpPr>
        <p:spPr>
          <a:xfrm>
            <a:off x="1048494" y="568002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2410 MHz</a:t>
            </a:r>
            <a:endParaRPr lang="zh-TW" altLang="en-US" dirty="0"/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D2353DA5-12EF-4142-AA25-496081F4A790}"/>
              </a:ext>
            </a:extLst>
          </p:cNvPr>
          <p:cNvSpPr txBox="1"/>
          <p:nvPr/>
        </p:nvSpPr>
        <p:spPr>
          <a:xfrm>
            <a:off x="1034911" y="5419609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2415 MHz</a:t>
            </a:r>
            <a:endParaRPr lang="zh-TW" altLang="en-US" dirty="0"/>
          </a:p>
        </p:txBody>
      </p: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4786F08F-A803-4E1C-AA12-D11E8F382A25}"/>
              </a:ext>
            </a:extLst>
          </p:cNvPr>
          <p:cNvSpPr txBox="1"/>
          <p:nvPr/>
        </p:nvSpPr>
        <p:spPr>
          <a:xfrm>
            <a:off x="1034454" y="5127058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2420 MHz</a:t>
            </a:r>
            <a:endParaRPr lang="zh-TW" altLang="en-US" dirty="0"/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E18AB7C8-C221-432B-8F74-392F933406E2}"/>
              </a:ext>
            </a:extLst>
          </p:cNvPr>
          <p:cNvSpPr txBox="1"/>
          <p:nvPr/>
        </p:nvSpPr>
        <p:spPr>
          <a:xfrm>
            <a:off x="981284" y="347630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2485 MHz</a:t>
            </a:r>
            <a:endParaRPr lang="zh-TW" altLang="en-US" dirty="0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1AAF0B36-7AF3-49EB-A5FF-EB80FE8D209E}"/>
              </a:ext>
            </a:extLst>
          </p:cNvPr>
          <p:cNvSpPr txBox="1"/>
          <p:nvPr/>
        </p:nvSpPr>
        <p:spPr>
          <a:xfrm>
            <a:off x="987894" y="376064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2480 MHz</a:t>
            </a:r>
            <a:endParaRPr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21C94F87-10D9-4F1A-B2C8-8574ED1C81D9}"/>
              </a:ext>
            </a:extLst>
          </p:cNvPr>
          <p:cNvSpPr txBox="1"/>
          <p:nvPr/>
        </p:nvSpPr>
        <p:spPr>
          <a:xfrm>
            <a:off x="987894" y="404023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2475 MHz</a:t>
            </a:r>
            <a:endParaRPr lang="zh-TW" altLang="en-US" dirty="0"/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8DB42D53-774A-4DAE-AF18-5AE448A7FF97}"/>
              </a:ext>
            </a:extLst>
          </p:cNvPr>
          <p:cNvCxnSpPr>
            <a:cxnSpLocks/>
          </p:cNvCxnSpPr>
          <p:nvPr/>
        </p:nvCxnSpPr>
        <p:spPr>
          <a:xfrm>
            <a:off x="2824552" y="5998476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A180415A-CDBB-4BEA-BBA8-7D02983F5080}"/>
              </a:ext>
            </a:extLst>
          </p:cNvPr>
          <p:cNvCxnSpPr>
            <a:cxnSpLocks/>
          </p:cNvCxnSpPr>
          <p:nvPr/>
        </p:nvCxnSpPr>
        <p:spPr>
          <a:xfrm>
            <a:off x="3371935" y="5998476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C7C2CA61-C76D-4996-AC02-6CE617F2C6FD}"/>
              </a:ext>
            </a:extLst>
          </p:cNvPr>
          <p:cNvCxnSpPr>
            <a:cxnSpLocks/>
          </p:cNvCxnSpPr>
          <p:nvPr/>
        </p:nvCxnSpPr>
        <p:spPr>
          <a:xfrm>
            <a:off x="3949521" y="5998476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919F4123-2D45-4B3F-B23A-6C57470F1B17}"/>
              </a:ext>
            </a:extLst>
          </p:cNvPr>
          <p:cNvCxnSpPr>
            <a:cxnSpLocks/>
          </p:cNvCxnSpPr>
          <p:nvPr/>
        </p:nvCxnSpPr>
        <p:spPr>
          <a:xfrm>
            <a:off x="4494026" y="5998476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DE80E9D1-01E5-4502-859D-15B931F1700B}"/>
              </a:ext>
            </a:extLst>
          </p:cNvPr>
          <p:cNvSpPr txBox="1"/>
          <p:nvPr/>
        </p:nvSpPr>
        <p:spPr>
          <a:xfrm>
            <a:off x="2527200" y="6265941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182EEB50-6DDF-4AC4-AF5B-C9F4E1B49111}"/>
              </a:ext>
            </a:extLst>
          </p:cNvPr>
          <p:cNvSpPr txBox="1"/>
          <p:nvPr/>
        </p:nvSpPr>
        <p:spPr>
          <a:xfrm>
            <a:off x="3062267" y="6266176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A768303F-123E-4A49-98C4-5F842ACB9BFF}"/>
              </a:ext>
            </a:extLst>
          </p:cNvPr>
          <p:cNvSpPr txBox="1"/>
          <p:nvPr/>
        </p:nvSpPr>
        <p:spPr>
          <a:xfrm>
            <a:off x="3635172" y="6265941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45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54ED6E21-C698-4D00-9B28-BA3DE87AB135}"/>
              </a:ext>
            </a:extLst>
          </p:cNvPr>
          <p:cNvSpPr txBox="1"/>
          <p:nvPr/>
        </p:nvSpPr>
        <p:spPr>
          <a:xfrm>
            <a:off x="4184055" y="6265941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47A1E838-9142-4FC3-A578-600E67960875}"/>
              </a:ext>
            </a:extLst>
          </p:cNvPr>
          <p:cNvSpPr/>
          <p:nvPr/>
        </p:nvSpPr>
        <p:spPr>
          <a:xfrm>
            <a:off x="3941620" y="3941018"/>
            <a:ext cx="556867" cy="323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A8AD338D-B943-472E-BD59-957A9A8CABC3}"/>
              </a:ext>
            </a:extLst>
          </p:cNvPr>
          <p:cNvSpPr/>
          <p:nvPr/>
        </p:nvSpPr>
        <p:spPr>
          <a:xfrm>
            <a:off x="7141643" y="3688374"/>
            <a:ext cx="2208804" cy="22365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E139BAF7-112F-4E33-94E4-852DCAE7E64C}"/>
              </a:ext>
            </a:extLst>
          </p:cNvPr>
          <p:cNvSpPr txBox="1"/>
          <p:nvPr/>
        </p:nvSpPr>
        <p:spPr>
          <a:xfrm>
            <a:off x="5752294" y="343296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2480 MHz</a:t>
            </a:r>
            <a:endParaRPr lang="zh-TW" altLang="en-US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29EB1E15-5BE9-4E7F-8C42-1C5D75B58CF9}"/>
              </a:ext>
            </a:extLst>
          </p:cNvPr>
          <p:cNvSpPr txBox="1"/>
          <p:nvPr/>
        </p:nvSpPr>
        <p:spPr>
          <a:xfrm>
            <a:off x="5799043" y="569012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2475 MHz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文字方塊 105">
                <a:extLst>
                  <a:ext uri="{FF2B5EF4-FFF2-40B4-BE49-F238E27FC236}">
                    <a16:creationId xmlns:a16="http://schemas.microsoft.com/office/drawing/2014/main" id="{7085C1CD-2BC8-4AAF-AF8F-9356ACFE1F3F}"/>
                  </a:ext>
                </a:extLst>
              </p:cNvPr>
              <p:cNvSpPr txBox="1"/>
              <p:nvPr/>
            </p:nvSpPr>
            <p:spPr>
              <a:xfrm>
                <a:off x="6919594" y="5812228"/>
                <a:ext cx="40618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TW" altLang="en-US" sz="2400" b="1" dirty="0"/>
              </a:p>
            </p:txBody>
          </p:sp>
        </mc:Choice>
        <mc:Fallback xmlns="">
          <p:sp>
            <p:nvSpPr>
              <p:cNvPr id="106" name="文字方塊 105">
                <a:extLst>
                  <a:ext uri="{FF2B5EF4-FFF2-40B4-BE49-F238E27FC236}">
                    <a16:creationId xmlns:a16="http://schemas.microsoft.com/office/drawing/2014/main" id="{7085C1CD-2BC8-4AAF-AF8F-9356ACFE1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9594" y="5812228"/>
                <a:ext cx="4061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65670687-A875-4BB5-9386-E447666EA6CE}"/>
              </a:ext>
            </a:extLst>
          </p:cNvPr>
          <p:cNvCxnSpPr>
            <a:cxnSpLocks/>
          </p:cNvCxnSpPr>
          <p:nvPr/>
        </p:nvCxnSpPr>
        <p:spPr>
          <a:xfrm>
            <a:off x="9358124" y="5996894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3F8A147D-06CE-4CDA-B6BF-AA432C622BB3}"/>
              </a:ext>
            </a:extLst>
          </p:cNvPr>
          <p:cNvSpPr txBox="1"/>
          <p:nvPr/>
        </p:nvSpPr>
        <p:spPr>
          <a:xfrm>
            <a:off x="6807183" y="6404480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45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5A84F4E7-3F6B-44F1-9BD0-D8E06D581116}"/>
              </a:ext>
            </a:extLst>
          </p:cNvPr>
          <p:cNvSpPr txBox="1"/>
          <p:nvPr/>
        </p:nvSpPr>
        <p:spPr>
          <a:xfrm>
            <a:off x="9036098" y="6404480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902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D4B6002-D8CC-4E82-935B-51E6F1D4D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335"/>
            <a:ext cx="10515600" cy="867326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+mn-lt"/>
                <a:ea typeface="標楷體" panose="03000509000000000000" pitchFamily="65" charset="-120"/>
              </a:rPr>
              <a:t>CDMA</a:t>
            </a:r>
            <a:r>
              <a:rPr lang="zh-TW" altLang="en-US" dirty="0">
                <a:latin typeface="+mn-lt"/>
                <a:ea typeface="標楷體" panose="03000509000000000000" pitchFamily="65" charset="-120"/>
              </a:rPr>
              <a:t>的技術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38808E-261A-435B-8698-35E45871B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0661"/>
            <a:ext cx="10515600" cy="5196302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altLang="zh-TW" dirty="0">
                <a:ea typeface="標楷體" panose="03000509000000000000" pitchFamily="65" charset="-120"/>
              </a:rPr>
              <a:t>CDMA</a:t>
            </a:r>
            <a:r>
              <a:rPr lang="zh-TW" altLang="en-US" dirty="0">
                <a:ea typeface="標楷體" panose="03000509000000000000" pitchFamily="65" charset="-120"/>
              </a:rPr>
              <a:t>稱為直接序列展頻的一種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將傳輸資訊所需頻寬展開至非常寬的無線電波並在空中介面傳輸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讓同頻或是鄰頻使用者所造成的干擾減至最低</a:t>
            </a:r>
          </a:p>
          <a:p>
            <a:pPr lvl="1"/>
            <a:endParaRPr lang="en-US" altLang="zh-TW" dirty="0">
              <a:ea typeface="標楷體" panose="03000509000000000000" pitchFamily="65" charset="-120"/>
            </a:endParaRPr>
          </a:p>
          <a:p>
            <a:pPr lvl="1"/>
            <a:r>
              <a:rPr lang="en-US" altLang="zh-TW" dirty="0">
                <a:ea typeface="標楷體" panose="03000509000000000000" pitchFamily="65" charset="-120"/>
              </a:rPr>
              <a:t>CDMA</a:t>
            </a:r>
            <a:r>
              <a:rPr lang="zh-TW" altLang="en-US" dirty="0">
                <a:ea typeface="標楷體" panose="03000509000000000000" pitchFamily="65" charset="-120"/>
              </a:rPr>
              <a:t>將每個位元時間再切割為</a:t>
            </a:r>
            <a:r>
              <a:rPr lang="en-US" altLang="zh-TW" dirty="0">
                <a:ea typeface="標楷體" panose="03000509000000000000" pitchFamily="65" charset="-120"/>
              </a:rPr>
              <a:t>m</a:t>
            </a:r>
            <a:r>
              <a:rPr lang="zh-TW" altLang="en-US" dirty="0">
                <a:ea typeface="標楷體" panose="03000509000000000000" pitchFamily="65" charset="-120"/>
              </a:rPr>
              <a:t>個短區間稱為</a:t>
            </a:r>
            <a:r>
              <a:rPr lang="en-US" altLang="zh-TW" dirty="0">
                <a:ea typeface="標楷體" panose="03000509000000000000" pitchFamily="65" charset="-120"/>
              </a:rPr>
              <a:t>chips</a:t>
            </a:r>
            <a:r>
              <a:rPr lang="zh-TW" altLang="en-US" dirty="0">
                <a:ea typeface="標楷體" panose="03000509000000000000" pitchFamily="65" charset="-120"/>
              </a:rPr>
              <a:t>。典型每個位元分成</a:t>
            </a:r>
            <a:r>
              <a:rPr lang="en-US" altLang="zh-TW" dirty="0">
                <a:ea typeface="標楷體" panose="03000509000000000000" pitchFamily="65" charset="-120"/>
              </a:rPr>
              <a:t>64</a:t>
            </a:r>
            <a:r>
              <a:rPr lang="zh-TW" altLang="en-US" dirty="0">
                <a:ea typeface="標楷體" panose="03000509000000000000" pitchFamily="65" charset="-120"/>
              </a:rPr>
              <a:t>或</a:t>
            </a:r>
            <a:r>
              <a:rPr lang="en-US" altLang="zh-TW" dirty="0">
                <a:ea typeface="標楷體" panose="03000509000000000000" pitchFamily="65" charset="-120"/>
              </a:rPr>
              <a:t>128</a:t>
            </a:r>
            <a:r>
              <a:rPr lang="zh-TW" altLang="en-US" dirty="0">
                <a:ea typeface="標楷體" panose="03000509000000000000" pitchFamily="65" charset="-120"/>
              </a:rPr>
              <a:t>個</a:t>
            </a:r>
            <a:r>
              <a:rPr lang="en-US" altLang="zh-TW" dirty="0">
                <a:ea typeface="標楷體" panose="03000509000000000000" pitchFamily="65" charset="-120"/>
              </a:rPr>
              <a:t>chips</a:t>
            </a:r>
            <a:r>
              <a:rPr lang="zh-TW" altLang="en-US" dirty="0">
                <a:ea typeface="標楷體" panose="03000509000000000000" pitchFamily="65" charset="-120"/>
              </a:rPr>
              <a:t>，每個工作站指定一個唯一的</a:t>
            </a:r>
            <a:r>
              <a:rPr lang="en-US" altLang="zh-TW" dirty="0">
                <a:ea typeface="標楷體" panose="03000509000000000000" pitchFamily="65" charset="-120"/>
              </a:rPr>
              <a:t>m-</a:t>
            </a:r>
            <a:r>
              <a:rPr lang="zh-TW" altLang="en-US" dirty="0">
                <a:ea typeface="標楷體" panose="03000509000000000000" pitchFamily="65" charset="-120"/>
              </a:rPr>
              <a:t>位元碼或</a:t>
            </a:r>
            <a:r>
              <a:rPr lang="en-US" altLang="zh-TW" dirty="0">
                <a:ea typeface="標楷體" panose="03000509000000000000" pitchFamily="65" charset="-120"/>
              </a:rPr>
              <a:t>chip sequence</a:t>
            </a:r>
            <a:r>
              <a:rPr lang="zh-TW" altLang="en-US" dirty="0">
                <a:ea typeface="標楷體" panose="03000509000000000000" pitchFamily="65" charset="-120"/>
              </a:rPr>
              <a:t>。要傳輸位元</a:t>
            </a:r>
            <a:r>
              <a:rPr lang="en-US" altLang="zh-TW" dirty="0">
                <a:ea typeface="標楷體" panose="03000509000000000000" pitchFamily="65" charset="-120"/>
              </a:rPr>
              <a:t>1</a:t>
            </a:r>
            <a:r>
              <a:rPr lang="zh-TW" altLang="en-US" dirty="0">
                <a:ea typeface="標楷體" panose="03000509000000000000" pitchFamily="65" charset="-120"/>
              </a:rPr>
              <a:t>，則送出自己的</a:t>
            </a:r>
            <a:r>
              <a:rPr lang="en-US" altLang="zh-TW" dirty="0">
                <a:ea typeface="標楷體" panose="03000509000000000000" pitchFamily="65" charset="-120"/>
              </a:rPr>
              <a:t>chip sequence </a:t>
            </a:r>
            <a:r>
              <a:rPr lang="zh-TW" altLang="en-US" dirty="0">
                <a:ea typeface="標楷體" panose="03000509000000000000" pitchFamily="65" charset="-120"/>
              </a:rPr>
              <a:t>。要傳輸位元</a:t>
            </a:r>
            <a:r>
              <a:rPr lang="en-US" altLang="zh-TW" dirty="0">
                <a:ea typeface="標楷體" panose="03000509000000000000" pitchFamily="65" charset="-120"/>
              </a:rPr>
              <a:t>0</a:t>
            </a:r>
            <a:r>
              <a:rPr lang="zh-TW" altLang="en-US" dirty="0">
                <a:ea typeface="標楷體" panose="03000509000000000000" pitchFamily="65" charset="-120"/>
              </a:rPr>
              <a:t>，則送出自己</a:t>
            </a:r>
            <a:r>
              <a:rPr lang="en-US" altLang="zh-TW" dirty="0">
                <a:ea typeface="標楷體" panose="03000509000000000000" pitchFamily="65" charset="-120"/>
              </a:rPr>
              <a:t>chip sequence</a:t>
            </a:r>
            <a:r>
              <a:rPr lang="zh-TW" altLang="en-US" dirty="0">
                <a:ea typeface="標楷體" panose="03000509000000000000" pitchFamily="65" charset="-120"/>
              </a:rPr>
              <a:t>「</a:t>
            </a:r>
            <a:r>
              <a:rPr lang="en-US" altLang="zh-TW" dirty="0">
                <a:ea typeface="標楷體" panose="03000509000000000000" pitchFamily="65" charset="-120"/>
              </a:rPr>
              <a:t>1</a:t>
            </a:r>
            <a:r>
              <a:rPr lang="zh-TW" altLang="en-US" dirty="0">
                <a:ea typeface="標楷體" panose="03000509000000000000" pitchFamily="65" charset="-120"/>
              </a:rPr>
              <a:t>的補數」。其他型態則不被允許。</a:t>
            </a:r>
            <a:endParaRPr lang="en-US" altLang="zh-TW" dirty="0">
              <a:ea typeface="標楷體" panose="03000509000000000000" pitchFamily="65" charset="-120"/>
            </a:endParaRPr>
          </a:p>
          <a:p>
            <a:pPr lvl="1"/>
            <a:endParaRPr lang="en-US" altLang="zh-TW" dirty="0">
              <a:ea typeface="標楷體" panose="03000509000000000000" pitchFamily="65" charset="-120"/>
            </a:endParaRPr>
          </a:p>
          <a:p>
            <a:pPr lvl="1"/>
            <a:r>
              <a:rPr lang="zh-TW" altLang="en-US" dirty="0">
                <a:ea typeface="標楷體" panose="03000509000000000000" pitchFamily="65" charset="-120"/>
              </a:rPr>
              <a:t>舉例：</a:t>
            </a:r>
            <a:r>
              <a:rPr lang="en-US" altLang="zh-TW" dirty="0">
                <a:ea typeface="標楷體" panose="03000509000000000000" pitchFamily="65" charset="-120"/>
              </a:rPr>
              <a:t>8</a:t>
            </a:r>
            <a:r>
              <a:rPr lang="zh-TW" altLang="en-US" dirty="0">
                <a:ea typeface="標楷體" panose="03000509000000000000" pitchFamily="65" charset="-120"/>
              </a:rPr>
              <a:t> </a:t>
            </a:r>
            <a:r>
              <a:rPr lang="en-US" altLang="zh-TW" dirty="0">
                <a:ea typeface="標楷體" panose="03000509000000000000" pitchFamily="65" charset="-120"/>
              </a:rPr>
              <a:t>chip/bit (m = 8)</a:t>
            </a:r>
            <a:r>
              <a:rPr lang="zh-TW" altLang="en-US" dirty="0">
                <a:ea typeface="標楷體" panose="03000509000000000000" pitchFamily="65" charset="-120"/>
              </a:rPr>
              <a:t>，工作站</a:t>
            </a:r>
            <a:r>
              <a:rPr lang="en-US" altLang="zh-TW" dirty="0">
                <a:ea typeface="標楷體" panose="03000509000000000000" pitchFamily="65" charset="-120"/>
              </a:rPr>
              <a:t>A</a:t>
            </a:r>
            <a:r>
              <a:rPr lang="zh-TW" altLang="en-US" dirty="0">
                <a:ea typeface="標楷體" panose="03000509000000000000" pitchFamily="65" charset="-120"/>
              </a:rPr>
              <a:t>的</a:t>
            </a:r>
            <a:r>
              <a:rPr lang="en-US" altLang="zh-TW" dirty="0">
                <a:ea typeface="標楷體" panose="03000509000000000000" pitchFamily="65" charset="-120"/>
              </a:rPr>
              <a:t>chip sequence</a:t>
            </a:r>
            <a:r>
              <a:rPr lang="zh-TW" altLang="en-US" dirty="0">
                <a:ea typeface="標楷體" panose="03000509000000000000" pitchFamily="65" charset="-120"/>
              </a:rPr>
              <a:t>為</a:t>
            </a:r>
            <a:r>
              <a:rPr lang="en-US" altLang="zh-TW" dirty="0">
                <a:ea typeface="標楷體" panose="03000509000000000000" pitchFamily="65" charset="-120"/>
              </a:rPr>
              <a:t>00011011</a:t>
            </a:r>
          </a:p>
          <a:p>
            <a:pPr lvl="1"/>
            <a:r>
              <a:rPr lang="zh-TW" altLang="en-US" dirty="0">
                <a:ea typeface="標楷體" panose="03000509000000000000" pitchFamily="65" charset="-120"/>
              </a:rPr>
              <a:t>位元</a:t>
            </a:r>
            <a:r>
              <a:rPr lang="en-US" altLang="zh-TW" dirty="0">
                <a:ea typeface="標楷體" panose="03000509000000000000" pitchFamily="65" charset="-120"/>
              </a:rPr>
              <a:t>1</a:t>
            </a:r>
            <a:r>
              <a:rPr lang="zh-TW" altLang="en-US" dirty="0">
                <a:ea typeface="標楷體" panose="03000509000000000000" pitchFamily="65" charset="-120"/>
              </a:rPr>
              <a:t>則送出</a:t>
            </a:r>
            <a:r>
              <a:rPr lang="en-US" altLang="zh-TW" dirty="0">
                <a:ea typeface="標楷體" panose="03000509000000000000" pitchFamily="65" charset="-120"/>
              </a:rPr>
              <a:t>00011011</a:t>
            </a:r>
            <a:r>
              <a:rPr lang="zh-TW" altLang="en-US" dirty="0">
                <a:ea typeface="標楷體" panose="03000509000000000000" pitchFamily="65" charset="-120"/>
              </a:rPr>
              <a:t>當送出；位元</a:t>
            </a:r>
            <a:r>
              <a:rPr lang="en-US" altLang="zh-TW" dirty="0">
                <a:ea typeface="標楷體" panose="03000509000000000000" pitchFamily="65" charset="-120"/>
              </a:rPr>
              <a:t>0</a:t>
            </a:r>
            <a:r>
              <a:rPr lang="zh-TW" altLang="en-US" dirty="0">
                <a:ea typeface="標楷體" panose="03000509000000000000" pitchFamily="65" charset="-120"/>
              </a:rPr>
              <a:t>則送出</a:t>
            </a:r>
            <a:r>
              <a:rPr lang="en-US" altLang="zh-TW" dirty="0">
                <a:ea typeface="標楷體" panose="03000509000000000000" pitchFamily="65" charset="-120"/>
              </a:rPr>
              <a:t>11100100</a:t>
            </a:r>
          </a:p>
          <a:p>
            <a:pPr lvl="1"/>
            <a:endParaRPr lang="en-US" altLang="zh-TW" dirty="0">
              <a:ea typeface="標楷體" panose="03000509000000000000" pitchFamily="65" charset="-120"/>
            </a:endParaRPr>
          </a:p>
          <a:p>
            <a:endParaRPr lang="zh-TW" altLang="en-US" dirty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834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97D23B-180B-40BB-9021-811777690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14" y="128804"/>
            <a:ext cx="11592339" cy="789954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+mn-lt"/>
                <a:ea typeface="標楷體" panose="03000509000000000000" pitchFamily="65" charset="-120"/>
              </a:rPr>
              <a:t>OFDMA (Orthogonal </a:t>
            </a:r>
            <a:r>
              <a:rPr lang="en-US" altLang="zh-TW" dirty="0">
                <a:latin typeface="+mn-lt"/>
              </a:rPr>
              <a:t>Division Multiple Access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)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42A009-E3A8-433D-960B-B69B0A2D8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165"/>
            <a:ext cx="10515600" cy="1674316"/>
          </a:xfrm>
        </p:spPr>
        <p:txBody>
          <a:bodyPr>
            <a:normAutofit/>
          </a:bodyPr>
          <a:lstStyle/>
          <a:p>
            <a:r>
              <a:rPr lang="zh-TW" altLang="en-US" dirty="0">
                <a:ea typeface="標楷體" panose="03000509000000000000" pitchFamily="65" charset="-120"/>
              </a:rPr>
              <a:t>可以選擇通道條件較好的</a:t>
            </a:r>
            <a:r>
              <a:rPr lang="en-US" altLang="zh-TW" dirty="0">
                <a:ea typeface="標楷體" panose="03000509000000000000" pitchFamily="65" charset="-120"/>
              </a:rPr>
              <a:t>subcarrier</a:t>
            </a:r>
            <a:r>
              <a:rPr lang="zh-TW" altLang="en-US" dirty="0">
                <a:ea typeface="標楷體" panose="03000509000000000000" pitchFamily="65" charset="-120"/>
              </a:rPr>
              <a:t>進行資料傳輸，一組用戶可以同時接入到某一通道。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en-US" altLang="zh-TW" dirty="0"/>
              <a:t>4G LTE (</a:t>
            </a:r>
            <a:r>
              <a:rPr lang="en-US" altLang="zh-TW" dirty="0">
                <a:solidFill>
                  <a:schemeClr val="dk1"/>
                </a:solidFill>
              </a:rPr>
              <a:t>Long Term</a:t>
            </a:r>
            <a:r>
              <a:rPr lang="zh-TW" altLang="en-US" dirty="0">
                <a:solidFill>
                  <a:schemeClr val="dk1"/>
                </a:solidFill>
              </a:rPr>
              <a:t> </a:t>
            </a:r>
            <a:r>
              <a:rPr lang="en-US" altLang="zh-TW" dirty="0">
                <a:solidFill>
                  <a:schemeClr val="dk1"/>
                </a:solidFill>
              </a:rPr>
              <a:t>Evolution</a:t>
            </a:r>
            <a:r>
              <a:rPr lang="en-US" altLang="zh-TW" dirty="0"/>
              <a:t>)</a:t>
            </a:r>
            <a:r>
              <a:rPr lang="zh-TW" altLang="en-US" dirty="0"/>
              <a:t>比</a:t>
            </a:r>
            <a:r>
              <a:rPr lang="en-US" altLang="zh-TW" dirty="0"/>
              <a:t>3G GSM</a:t>
            </a:r>
            <a:r>
              <a:rPr lang="zh-TW" altLang="en-US" dirty="0">
                <a:ea typeface="標楷體" panose="03000509000000000000" pitchFamily="65" charset="-120"/>
              </a:rPr>
              <a:t>多了</a:t>
            </a:r>
            <a:r>
              <a:rPr lang="en-US" altLang="zh-TW" dirty="0">
                <a:ea typeface="標楷體" panose="03000509000000000000" pitchFamily="65" charset="-120"/>
              </a:rPr>
              <a:t>OFDMA</a:t>
            </a:r>
            <a:r>
              <a:rPr lang="zh-TW" altLang="en-US" dirty="0">
                <a:ea typeface="標楷體" panose="03000509000000000000" pitchFamily="65" charset="-120"/>
              </a:rPr>
              <a:t>技術</a:t>
            </a:r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C7A2251E-3336-40CF-AF46-F0DDBD3B0757}"/>
              </a:ext>
            </a:extLst>
          </p:cNvPr>
          <p:cNvCxnSpPr>
            <a:cxnSpLocks/>
          </p:cNvCxnSpPr>
          <p:nvPr/>
        </p:nvCxnSpPr>
        <p:spPr>
          <a:xfrm>
            <a:off x="6956857" y="6067712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6677E0F3-FDDF-4CF5-AB83-ECDD8EBCE007}"/>
              </a:ext>
            </a:extLst>
          </p:cNvPr>
          <p:cNvCxnSpPr>
            <a:cxnSpLocks/>
          </p:cNvCxnSpPr>
          <p:nvPr/>
        </p:nvCxnSpPr>
        <p:spPr>
          <a:xfrm flipH="1" flipV="1">
            <a:off x="7182430" y="3441447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3118047C-D9CC-4E1A-8A1E-5DB90CFB190C}"/>
              </a:ext>
            </a:extLst>
          </p:cNvPr>
          <p:cNvSpPr txBox="1"/>
          <p:nvPr/>
        </p:nvSpPr>
        <p:spPr>
          <a:xfrm>
            <a:off x="6632088" y="3063714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15CD51BD-4486-4EEA-964B-6617B0C3556F}"/>
              </a:ext>
            </a:extLst>
          </p:cNvPr>
          <p:cNvSpPr txBox="1"/>
          <p:nvPr/>
        </p:nvSpPr>
        <p:spPr>
          <a:xfrm>
            <a:off x="9764119" y="587755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9B3EB57D-45A1-4D07-86FC-651865D9D9F5}"/>
              </a:ext>
            </a:extLst>
          </p:cNvPr>
          <p:cNvCxnSpPr>
            <a:cxnSpLocks/>
          </p:cNvCxnSpPr>
          <p:nvPr/>
        </p:nvCxnSpPr>
        <p:spPr>
          <a:xfrm flipV="1">
            <a:off x="4572258" y="3838536"/>
            <a:ext cx="2604929" cy="64186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C81EF6FE-1515-46B7-B5F7-2D1246E54EE4}"/>
              </a:ext>
            </a:extLst>
          </p:cNvPr>
          <p:cNvCxnSpPr>
            <a:cxnSpLocks/>
          </p:cNvCxnSpPr>
          <p:nvPr/>
        </p:nvCxnSpPr>
        <p:spPr>
          <a:xfrm>
            <a:off x="4571337" y="4786427"/>
            <a:ext cx="2600869" cy="123576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5185ED8D-497D-498B-830B-096A2EB3B6F5}"/>
                  </a:ext>
                </a:extLst>
              </p:cNvPr>
              <p:cNvSpPr txBox="1"/>
              <p:nvPr/>
            </p:nvSpPr>
            <p:spPr>
              <a:xfrm>
                <a:off x="7019715" y="2768650"/>
                <a:ext cx="2861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8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15=7200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5185ED8D-497D-498B-830B-096A2EB3B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715" y="2768650"/>
                <a:ext cx="2861681" cy="369332"/>
              </a:xfrm>
              <a:prstGeom prst="rect">
                <a:avLst/>
              </a:prstGeom>
              <a:blipFill>
                <a:blip r:embed="rId2"/>
                <a:stretch>
                  <a:fillRect l="-1919" t="-8197" r="-2132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矩形 34">
            <a:extLst>
              <a:ext uri="{FF2B5EF4-FFF2-40B4-BE49-F238E27FC236}">
                <a16:creationId xmlns:a16="http://schemas.microsoft.com/office/drawing/2014/main" id="{355ACA0D-A99B-40B6-86BF-7315AB7F898E}"/>
              </a:ext>
            </a:extLst>
          </p:cNvPr>
          <p:cNvSpPr/>
          <p:nvPr/>
        </p:nvSpPr>
        <p:spPr>
          <a:xfrm>
            <a:off x="7213150" y="5778745"/>
            <a:ext cx="2244993" cy="286001"/>
          </a:xfrm>
          <a:prstGeom prst="rect">
            <a:avLst/>
          </a:prstGeom>
          <a:solidFill>
            <a:srgbClr val="6FF46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E2E71F0-67F6-4947-80F0-30C934416E85}"/>
              </a:ext>
            </a:extLst>
          </p:cNvPr>
          <p:cNvSpPr/>
          <p:nvPr/>
        </p:nvSpPr>
        <p:spPr>
          <a:xfrm>
            <a:off x="7198926" y="4384821"/>
            <a:ext cx="2244993" cy="274808"/>
          </a:xfrm>
          <a:prstGeom prst="rect">
            <a:avLst/>
          </a:prstGeom>
          <a:solidFill>
            <a:srgbClr val="6FDE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D590A8F-6F1D-4D18-8415-0B526E5E4C05}"/>
              </a:ext>
            </a:extLst>
          </p:cNvPr>
          <p:cNvSpPr/>
          <p:nvPr/>
        </p:nvSpPr>
        <p:spPr>
          <a:xfrm>
            <a:off x="7213148" y="4096827"/>
            <a:ext cx="2244993" cy="27771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2035AAD-E865-42F3-B24D-7CBBFF178C0E}"/>
              </a:ext>
            </a:extLst>
          </p:cNvPr>
          <p:cNvSpPr/>
          <p:nvPr/>
        </p:nvSpPr>
        <p:spPr>
          <a:xfrm>
            <a:off x="7223637" y="3816211"/>
            <a:ext cx="2244993" cy="277717"/>
          </a:xfrm>
          <a:prstGeom prst="rect">
            <a:avLst/>
          </a:prstGeom>
          <a:solidFill>
            <a:srgbClr val="E62AB5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B81A9832-D321-428E-AF26-90457812809F}"/>
              </a:ext>
            </a:extLst>
          </p:cNvPr>
          <p:cNvSpPr txBox="1"/>
          <p:nvPr/>
        </p:nvSpPr>
        <p:spPr>
          <a:xfrm>
            <a:off x="8049882" y="5764227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RB 15</a:t>
            </a:r>
            <a:endParaRPr lang="zh-TW" altLang="en-US" dirty="0"/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1C7CB0DE-3F0A-4472-A2E2-2075B6A158D2}"/>
              </a:ext>
            </a:extLst>
          </p:cNvPr>
          <p:cNvSpPr txBox="1"/>
          <p:nvPr/>
        </p:nvSpPr>
        <p:spPr>
          <a:xfrm>
            <a:off x="8049882" y="3796370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RB 1</a:t>
            </a:r>
            <a:endParaRPr lang="zh-TW" altLang="en-US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7EEDE249-C465-4A7A-A440-AD70277493BD}"/>
              </a:ext>
            </a:extLst>
          </p:cNvPr>
          <p:cNvSpPr txBox="1"/>
          <p:nvPr/>
        </p:nvSpPr>
        <p:spPr>
          <a:xfrm>
            <a:off x="8049881" y="4374544"/>
            <a:ext cx="72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RB</a:t>
            </a:r>
            <a:r>
              <a:rPr lang="zh-TW" altLang="en-US" dirty="0"/>
              <a:t> </a:t>
            </a:r>
            <a:r>
              <a:rPr lang="en-US" altLang="zh-TW" dirty="0"/>
              <a:t>3</a:t>
            </a:r>
            <a:endParaRPr lang="zh-TW" altLang="en-US" dirty="0"/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E4EBC09D-6C2F-471D-BF04-B5B7DF31C957}"/>
              </a:ext>
            </a:extLst>
          </p:cNvPr>
          <p:cNvCxnSpPr>
            <a:cxnSpLocks/>
          </p:cNvCxnSpPr>
          <p:nvPr/>
        </p:nvCxnSpPr>
        <p:spPr>
          <a:xfrm>
            <a:off x="8321432" y="4769599"/>
            <a:ext cx="0" cy="887636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0F6F1DF1-90BF-407D-9181-EB25E418C7B9}"/>
              </a:ext>
            </a:extLst>
          </p:cNvPr>
          <p:cNvSpPr txBox="1"/>
          <p:nvPr/>
        </p:nvSpPr>
        <p:spPr>
          <a:xfrm>
            <a:off x="8055125" y="4068881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RB 2</a:t>
            </a:r>
            <a:endParaRPr lang="zh-TW" altLang="en-US" dirty="0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DD514AFF-14D0-4692-AE9A-B6EE36AE62FD}"/>
              </a:ext>
            </a:extLst>
          </p:cNvPr>
          <p:cNvSpPr txBox="1"/>
          <p:nvPr/>
        </p:nvSpPr>
        <p:spPr>
          <a:xfrm>
            <a:off x="4962589" y="590804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pic>
        <p:nvPicPr>
          <p:cNvPr id="45" name="圖片 44">
            <a:extLst>
              <a:ext uri="{FF2B5EF4-FFF2-40B4-BE49-F238E27FC236}">
                <a16:creationId xmlns:a16="http://schemas.microsoft.com/office/drawing/2014/main" id="{A32BD5E3-D5C2-4DC3-B5C4-2C55BB0777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149" b="87648"/>
          <a:stretch/>
        </p:blipFill>
        <p:spPr>
          <a:xfrm>
            <a:off x="2373935" y="3667490"/>
            <a:ext cx="2201856" cy="2239603"/>
          </a:xfrm>
          <a:prstGeom prst="rect">
            <a:avLst/>
          </a:prstGeom>
        </p:spPr>
      </p:pic>
      <p:cxnSp>
        <p:nvCxnSpPr>
          <p:cNvPr id="46" name="直線單箭頭接點 45">
            <a:extLst>
              <a:ext uri="{FF2B5EF4-FFF2-40B4-BE49-F238E27FC236}">
                <a16:creationId xmlns:a16="http://schemas.microsoft.com/office/drawing/2014/main" id="{7498A6FE-B1E8-4FF0-BD23-D1568B33D206}"/>
              </a:ext>
            </a:extLst>
          </p:cNvPr>
          <p:cNvCxnSpPr>
            <a:cxnSpLocks/>
          </p:cNvCxnSpPr>
          <p:nvPr/>
        </p:nvCxnSpPr>
        <p:spPr>
          <a:xfrm>
            <a:off x="2133676" y="6101451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>
            <a:extLst>
              <a:ext uri="{FF2B5EF4-FFF2-40B4-BE49-F238E27FC236}">
                <a16:creationId xmlns:a16="http://schemas.microsoft.com/office/drawing/2014/main" id="{61EE8343-5B2B-4590-BDA9-6B91BB2EF513}"/>
              </a:ext>
            </a:extLst>
          </p:cNvPr>
          <p:cNvCxnSpPr>
            <a:cxnSpLocks/>
          </p:cNvCxnSpPr>
          <p:nvPr/>
        </p:nvCxnSpPr>
        <p:spPr>
          <a:xfrm flipH="1" flipV="1">
            <a:off x="2359249" y="3475186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951606D2-26BA-4602-ACF0-70188F2C8D04}"/>
              </a:ext>
            </a:extLst>
          </p:cNvPr>
          <p:cNvSpPr txBox="1"/>
          <p:nvPr/>
        </p:nvSpPr>
        <p:spPr>
          <a:xfrm>
            <a:off x="1808907" y="3097453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5C3BD899-D1A9-4C40-BCB8-9022A1B80AA3}"/>
              </a:ext>
            </a:extLst>
          </p:cNvPr>
          <p:cNvSpPr/>
          <p:nvPr/>
        </p:nvSpPr>
        <p:spPr>
          <a:xfrm>
            <a:off x="2398246" y="3667491"/>
            <a:ext cx="2164416" cy="30199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591ACAB7-5316-4645-88C6-A2902ACE864E}"/>
              </a:ext>
            </a:extLst>
          </p:cNvPr>
          <p:cNvSpPr/>
          <p:nvPr/>
        </p:nvSpPr>
        <p:spPr>
          <a:xfrm>
            <a:off x="2373935" y="3950169"/>
            <a:ext cx="2188709" cy="28474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317CC0B0-8216-48FB-8ED7-BB98566E86DB}"/>
              </a:ext>
            </a:extLst>
          </p:cNvPr>
          <p:cNvSpPr/>
          <p:nvPr/>
        </p:nvSpPr>
        <p:spPr>
          <a:xfrm>
            <a:off x="2388022" y="5655359"/>
            <a:ext cx="2164416" cy="251584"/>
          </a:xfrm>
          <a:prstGeom prst="rect">
            <a:avLst/>
          </a:prstGeom>
          <a:solidFill>
            <a:srgbClr val="6FF46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20E6BAEF-24CE-43FC-983C-0B339935C5F7}"/>
              </a:ext>
            </a:extLst>
          </p:cNvPr>
          <p:cNvSpPr txBox="1"/>
          <p:nvPr/>
        </p:nvSpPr>
        <p:spPr>
          <a:xfrm>
            <a:off x="2913651" y="3653870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1</a:t>
            </a:r>
            <a:endParaRPr lang="zh-TW" altLang="en-US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F8F8034C-EE98-4953-A256-71D95B9D4D71}"/>
              </a:ext>
            </a:extLst>
          </p:cNvPr>
          <p:cNvSpPr txBox="1"/>
          <p:nvPr/>
        </p:nvSpPr>
        <p:spPr>
          <a:xfrm>
            <a:off x="2920042" y="3902880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2</a:t>
            </a:r>
            <a:endParaRPr lang="zh-TW" altLang="en-US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6040C85F-FA1D-45C9-8218-8BB9B00A56A3}"/>
              </a:ext>
            </a:extLst>
          </p:cNvPr>
          <p:cNvSpPr txBox="1"/>
          <p:nvPr/>
        </p:nvSpPr>
        <p:spPr>
          <a:xfrm>
            <a:off x="2936766" y="562671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8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字方塊 54">
                <a:extLst>
                  <a:ext uri="{FF2B5EF4-FFF2-40B4-BE49-F238E27FC236}">
                    <a16:creationId xmlns:a16="http://schemas.microsoft.com/office/drawing/2014/main" id="{D6F29743-5B4A-4A9F-9F1E-118B993C4B8E}"/>
                  </a:ext>
                </a:extLst>
              </p:cNvPr>
              <p:cNvSpPr txBox="1"/>
              <p:nvPr/>
            </p:nvSpPr>
            <p:spPr>
              <a:xfrm>
                <a:off x="2664170" y="2806223"/>
                <a:ext cx="23455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8=480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55" name="文字方塊 54">
                <a:extLst>
                  <a:ext uri="{FF2B5EF4-FFF2-40B4-BE49-F238E27FC236}">
                    <a16:creationId xmlns:a16="http://schemas.microsoft.com/office/drawing/2014/main" id="{D6F29743-5B4A-4A9F-9F1E-118B993C4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170" y="2806223"/>
                <a:ext cx="2345514" cy="369332"/>
              </a:xfrm>
              <a:prstGeom prst="rect">
                <a:avLst/>
              </a:prstGeom>
              <a:blipFill>
                <a:blip r:embed="rId4"/>
                <a:stretch>
                  <a:fillRect l="-2078" t="-8197" r="-3117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矩形 55">
            <a:extLst>
              <a:ext uri="{FF2B5EF4-FFF2-40B4-BE49-F238E27FC236}">
                <a16:creationId xmlns:a16="http://schemas.microsoft.com/office/drawing/2014/main" id="{EB52D1A6-8FFC-4603-BA9D-9DCC9F920EE7}"/>
              </a:ext>
            </a:extLst>
          </p:cNvPr>
          <p:cNvSpPr/>
          <p:nvPr/>
        </p:nvSpPr>
        <p:spPr>
          <a:xfrm>
            <a:off x="2383549" y="4234196"/>
            <a:ext cx="2177406" cy="30199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6961442D-84D3-48A4-AAF7-24F062F11548}"/>
              </a:ext>
            </a:extLst>
          </p:cNvPr>
          <p:cNvSpPr/>
          <p:nvPr/>
        </p:nvSpPr>
        <p:spPr>
          <a:xfrm>
            <a:off x="2406220" y="4500641"/>
            <a:ext cx="2164416" cy="25158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D8F4ABBC-5F3D-445A-9798-A5B8246BB41A}"/>
              </a:ext>
            </a:extLst>
          </p:cNvPr>
          <p:cNvSpPr/>
          <p:nvPr/>
        </p:nvSpPr>
        <p:spPr>
          <a:xfrm>
            <a:off x="2380410" y="4860740"/>
            <a:ext cx="2164416" cy="301995"/>
          </a:xfrm>
          <a:prstGeom prst="rect">
            <a:avLst/>
          </a:prstGeom>
          <a:solidFill>
            <a:srgbClr val="EE6EC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755D3CDF-DCDA-402C-A436-6F5BC9DD0017}"/>
              </a:ext>
            </a:extLst>
          </p:cNvPr>
          <p:cNvSpPr/>
          <p:nvPr/>
        </p:nvSpPr>
        <p:spPr>
          <a:xfrm>
            <a:off x="2381927" y="5143297"/>
            <a:ext cx="2188709" cy="284747"/>
          </a:xfrm>
          <a:prstGeom prst="rect">
            <a:avLst/>
          </a:prstGeom>
          <a:solidFill>
            <a:srgbClr val="D39E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A677738A-6577-4D3B-AD85-C28E34BD8AAF}"/>
              </a:ext>
            </a:extLst>
          </p:cNvPr>
          <p:cNvSpPr txBox="1"/>
          <p:nvPr/>
        </p:nvSpPr>
        <p:spPr>
          <a:xfrm>
            <a:off x="2935987" y="481989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5</a:t>
            </a:r>
            <a:endParaRPr lang="zh-TW" altLang="en-US" dirty="0"/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314F0F5A-F711-40E4-9809-7DB7055A7388}"/>
              </a:ext>
            </a:extLst>
          </p:cNvPr>
          <p:cNvSpPr txBox="1"/>
          <p:nvPr/>
        </p:nvSpPr>
        <p:spPr>
          <a:xfrm>
            <a:off x="2942462" y="509512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6</a:t>
            </a:r>
            <a:endParaRPr lang="zh-TW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37A5D4F-AB65-45F0-B81E-3DB943102A07}"/>
              </a:ext>
            </a:extLst>
          </p:cNvPr>
          <p:cNvSpPr/>
          <p:nvPr/>
        </p:nvSpPr>
        <p:spPr>
          <a:xfrm>
            <a:off x="2368323" y="5414019"/>
            <a:ext cx="2177406" cy="250530"/>
          </a:xfrm>
          <a:prstGeom prst="rect">
            <a:avLst/>
          </a:prstGeom>
          <a:solidFill>
            <a:srgbClr val="6FDE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52F0AF90-8E0E-4094-AD1D-665F253E6B58}"/>
              </a:ext>
            </a:extLst>
          </p:cNvPr>
          <p:cNvSpPr txBox="1"/>
          <p:nvPr/>
        </p:nvSpPr>
        <p:spPr>
          <a:xfrm>
            <a:off x="2941434" y="417767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3</a:t>
            </a:r>
            <a:endParaRPr lang="zh-TW" altLang="en-US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E2DEDE2A-4855-466A-A3A2-0A784BB40730}"/>
              </a:ext>
            </a:extLst>
          </p:cNvPr>
          <p:cNvSpPr txBox="1"/>
          <p:nvPr/>
        </p:nvSpPr>
        <p:spPr>
          <a:xfrm>
            <a:off x="2926954" y="445375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4</a:t>
            </a:r>
            <a:endParaRPr lang="zh-TW" altLang="en-US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201A93C1-531C-4B84-AAB9-F9F184AE55C4}"/>
              </a:ext>
            </a:extLst>
          </p:cNvPr>
          <p:cNvSpPr txBox="1"/>
          <p:nvPr/>
        </p:nvSpPr>
        <p:spPr>
          <a:xfrm>
            <a:off x="2942579" y="5379964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7</a:t>
            </a:r>
            <a:endParaRPr lang="zh-TW" altLang="en-US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AC12AB37-013C-4175-9EA0-EB1AF7B1E52F}"/>
              </a:ext>
            </a:extLst>
          </p:cNvPr>
          <p:cNvSpPr/>
          <p:nvPr/>
        </p:nvSpPr>
        <p:spPr>
          <a:xfrm>
            <a:off x="2388434" y="4480401"/>
            <a:ext cx="2156392" cy="2895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898A11C6-8238-492C-9182-C86AB2A44A6C}"/>
              </a:ext>
            </a:extLst>
          </p:cNvPr>
          <p:cNvSpPr txBox="1"/>
          <p:nvPr/>
        </p:nvSpPr>
        <p:spPr>
          <a:xfrm>
            <a:off x="999085" y="3432116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2480 MHz</a:t>
            </a:r>
            <a:endParaRPr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159D275F-E2AC-4343-9ED3-097AD95A29A3}"/>
              </a:ext>
            </a:extLst>
          </p:cNvPr>
          <p:cNvSpPr txBox="1"/>
          <p:nvPr/>
        </p:nvSpPr>
        <p:spPr>
          <a:xfrm>
            <a:off x="1045834" y="5689276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2475 MHz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字方塊 68">
                <a:extLst>
                  <a:ext uri="{FF2B5EF4-FFF2-40B4-BE49-F238E27FC236}">
                    <a16:creationId xmlns:a16="http://schemas.microsoft.com/office/drawing/2014/main" id="{15850137-0A69-4D1F-996B-1BEF314A1A15}"/>
                  </a:ext>
                </a:extLst>
              </p:cNvPr>
              <p:cNvSpPr txBox="1"/>
              <p:nvPr/>
            </p:nvSpPr>
            <p:spPr>
              <a:xfrm>
                <a:off x="2166385" y="5811384"/>
                <a:ext cx="40618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TW" altLang="en-US" sz="2400" b="1" dirty="0"/>
              </a:p>
            </p:txBody>
          </p:sp>
        </mc:Choice>
        <mc:Fallback xmlns="">
          <p:sp>
            <p:nvSpPr>
              <p:cNvPr id="69" name="文字方塊 68">
                <a:extLst>
                  <a:ext uri="{FF2B5EF4-FFF2-40B4-BE49-F238E27FC236}">
                    <a16:creationId xmlns:a16="http://schemas.microsoft.com/office/drawing/2014/main" id="{15850137-0A69-4D1F-996B-1BEF314A1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385" y="5811384"/>
                <a:ext cx="40618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F7B58080-2B2F-42AB-A294-9CCC40B0CCB4}"/>
              </a:ext>
            </a:extLst>
          </p:cNvPr>
          <p:cNvCxnSpPr>
            <a:cxnSpLocks/>
          </p:cNvCxnSpPr>
          <p:nvPr/>
        </p:nvCxnSpPr>
        <p:spPr>
          <a:xfrm>
            <a:off x="4566157" y="5957597"/>
            <a:ext cx="4479" cy="2429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AFC9D72B-6C1E-44A7-BF51-9B211CE77326}"/>
              </a:ext>
            </a:extLst>
          </p:cNvPr>
          <p:cNvSpPr txBox="1"/>
          <p:nvPr/>
        </p:nvSpPr>
        <p:spPr>
          <a:xfrm>
            <a:off x="2053974" y="6403636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45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D6718BA7-F609-4F35-8F4E-98292E470989}"/>
              </a:ext>
            </a:extLst>
          </p:cNvPr>
          <p:cNvSpPr txBox="1"/>
          <p:nvPr/>
        </p:nvSpPr>
        <p:spPr>
          <a:xfrm>
            <a:off x="4261442" y="6403636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615457D-5A9B-467E-A9AB-772D2C1158F2}"/>
              </a:ext>
            </a:extLst>
          </p:cNvPr>
          <p:cNvSpPr/>
          <p:nvPr/>
        </p:nvSpPr>
        <p:spPr>
          <a:xfrm>
            <a:off x="7201332" y="3830124"/>
            <a:ext cx="2286687" cy="22491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1C712941-D0CB-4D31-BF55-ED8DBE81331A}"/>
              </a:ext>
            </a:extLst>
          </p:cNvPr>
          <p:cNvSpPr txBox="1"/>
          <p:nvPr/>
        </p:nvSpPr>
        <p:spPr>
          <a:xfrm>
            <a:off x="6863094" y="6401030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45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42529B7F-6351-495E-A0A8-4163B991D2D8}"/>
              </a:ext>
            </a:extLst>
          </p:cNvPr>
          <p:cNvSpPr txBox="1"/>
          <p:nvPr/>
        </p:nvSpPr>
        <p:spPr>
          <a:xfrm>
            <a:off x="9143896" y="6386808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l-GR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TW" altLang="en-US" dirty="0"/>
          </a:p>
        </p:txBody>
      </p: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9C2A69D7-4B6A-407F-8B74-0B3A29632847}"/>
              </a:ext>
            </a:extLst>
          </p:cNvPr>
          <p:cNvSpPr txBox="1"/>
          <p:nvPr/>
        </p:nvSpPr>
        <p:spPr>
          <a:xfrm>
            <a:off x="5697100" y="5831171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2477.5 MHz</a:t>
            </a:r>
            <a:endParaRPr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D219AE83-D33B-4FFF-9A65-E9DA3379B161}"/>
              </a:ext>
            </a:extLst>
          </p:cNvPr>
          <p:cNvSpPr txBox="1"/>
          <p:nvPr/>
        </p:nvSpPr>
        <p:spPr>
          <a:xfrm>
            <a:off x="5558742" y="365025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2478.125 MHz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15803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1AC21C-19FC-40EA-8FFC-51C09F6BD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492"/>
          </a:xfrm>
        </p:spPr>
        <p:txBody>
          <a:bodyPr/>
          <a:lstStyle/>
          <a:p>
            <a:r>
              <a:rPr lang="zh-TW" altLang="en-US" dirty="0"/>
              <a:t>正交波 </a:t>
            </a:r>
            <a:r>
              <a:rPr lang="en-US" altLang="zh-TW" dirty="0"/>
              <a:t>(Orthogonal</a:t>
            </a:r>
            <a:r>
              <a:rPr lang="zh-TW" altLang="en-US" dirty="0"/>
              <a:t> </a:t>
            </a:r>
            <a:r>
              <a:rPr lang="en-US" altLang="zh-TW" dirty="0"/>
              <a:t>wave)</a:t>
            </a:r>
            <a:endParaRPr lang="zh-TW" altLang="en-US" dirty="0"/>
          </a:p>
        </p:txBody>
      </p: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F4ABE315-2F0A-477A-960F-B45A5426B34E}"/>
              </a:ext>
            </a:extLst>
          </p:cNvPr>
          <p:cNvGrpSpPr/>
          <p:nvPr/>
        </p:nvGrpSpPr>
        <p:grpSpPr>
          <a:xfrm>
            <a:off x="1219200" y="1681679"/>
            <a:ext cx="10022857" cy="4083339"/>
            <a:chOff x="1219200" y="1681679"/>
            <a:chExt cx="10022857" cy="4083339"/>
          </a:xfrm>
        </p:grpSpPr>
        <p:pic>
          <p:nvPicPr>
            <p:cNvPr id="54" name="圖片 53">
              <a:extLst>
                <a:ext uri="{FF2B5EF4-FFF2-40B4-BE49-F238E27FC236}">
                  <a16:creationId xmlns:a16="http://schemas.microsoft.com/office/drawing/2014/main" id="{B7F1DEE8-5083-41A0-B214-C60E4751B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200" y="1681679"/>
              <a:ext cx="10022857" cy="4083339"/>
            </a:xfrm>
            <a:prstGeom prst="rect">
              <a:avLst/>
            </a:prstGeom>
          </p:spPr>
        </p:pic>
        <p:cxnSp>
          <p:nvCxnSpPr>
            <p:cNvPr id="41" name="直線接點 40">
              <a:extLst>
                <a:ext uri="{FF2B5EF4-FFF2-40B4-BE49-F238E27FC236}">
                  <a16:creationId xmlns:a16="http://schemas.microsoft.com/office/drawing/2014/main" id="{12924AAA-FBF9-4B06-9117-0ED6100D7557}"/>
                </a:ext>
              </a:extLst>
            </p:cNvPr>
            <p:cNvCxnSpPr>
              <a:cxnSpLocks/>
            </p:cNvCxnSpPr>
            <p:nvPr/>
          </p:nvCxnSpPr>
          <p:spPr>
            <a:xfrm>
              <a:off x="2324101" y="3286125"/>
              <a:ext cx="0" cy="604838"/>
            </a:xfrm>
            <a:prstGeom prst="line">
              <a:avLst/>
            </a:prstGeom>
            <a:ln w="28575">
              <a:solidFill>
                <a:srgbClr val="00206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>
              <a:extLst>
                <a:ext uri="{FF2B5EF4-FFF2-40B4-BE49-F238E27FC236}">
                  <a16:creationId xmlns:a16="http://schemas.microsoft.com/office/drawing/2014/main" id="{D0B86439-2E86-458F-9F55-F0B70BC7620B}"/>
                </a:ext>
              </a:extLst>
            </p:cNvPr>
            <p:cNvCxnSpPr>
              <a:cxnSpLocks/>
            </p:cNvCxnSpPr>
            <p:nvPr/>
          </p:nvCxnSpPr>
          <p:spPr>
            <a:xfrm>
              <a:off x="2519363" y="2805113"/>
              <a:ext cx="0" cy="1085850"/>
            </a:xfrm>
            <a:prstGeom prst="line">
              <a:avLst/>
            </a:prstGeom>
            <a:ln w="28575">
              <a:solidFill>
                <a:srgbClr val="00206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>
              <a:extLst>
                <a:ext uri="{FF2B5EF4-FFF2-40B4-BE49-F238E27FC236}">
                  <a16:creationId xmlns:a16="http://schemas.microsoft.com/office/drawing/2014/main" id="{1CD5EEAC-FAB1-47A8-9E2B-AC47D7C2430A}"/>
                </a:ext>
              </a:extLst>
            </p:cNvPr>
            <p:cNvCxnSpPr/>
            <p:nvPr/>
          </p:nvCxnSpPr>
          <p:spPr>
            <a:xfrm>
              <a:off x="2164080" y="3286125"/>
              <a:ext cx="160021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直線接點 48">
              <a:extLst>
                <a:ext uri="{FF2B5EF4-FFF2-40B4-BE49-F238E27FC236}">
                  <a16:creationId xmlns:a16="http://schemas.microsoft.com/office/drawing/2014/main" id="{80191570-ED6A-44D4-A03E-E0CD3D101E85}"/>
                </a:ext>
              </a:extLst>
            </p:cNvPr>
            <p:cNvCxnSpPr>
              <a:cxnSpLocks/>
            </p:cNvCxnSpPr>
            <p:nvPr/>
          </p:nvCxnSpPr>
          <p:spPr>
            <a:xfrm>
              <a:off x="2164080" y="2814638"/>
              <a:ext cx="355283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文字方塊 50">
              <a:extLst>
                <a:ext uri="{FF2B5EF4-FFF2-40B4-BE49-F238E27FC236}">
                  <a16:creationId xmlns:a16="http://schemas.microsoft.com/office/drawing/2014/main" id="{433CFE83-F9D6-4AFE-9EAF-483889D8349D}"/>
                </a:ext>
              </a:extLst>
            </p:cNvPr>
            <p:cNvSpPr txBox="1"/>
            <p:nvPr/>
          </p:nvSpPr>
          <p:spPr>
            <a:xfrm>
              <a:off x="1526775" y="3106490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+2V</a:t>
              </a:r>
              <a:endParaRPr lang="zh-TW" altLang="en-US" dirty="0"/>
            </a:p>
          </p:txBody>
        </p:sp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87014840-20D4-479B-BC4A-D989BCFA01CF}"/>
                </a:ext>
              </a:extLst>
            </p:cNvPr>
            <p:cNvSpPr txBox="1"/>
            <p:nvPr/>
          </p:nvSpPr>
          <p:spPr>
            <a:xfrm>
              <a:off x="1526775" y="2637910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+3V</a:t>
              </a:r>
              <a:endParaRPr lang="zh-TW" altLang="en-US" dirty="0"/>
            </a:p>
          </p:txBody>
        </p:sp>
        <p:sp>
          <p:nvSpPr>
            <p:cNvPr id="53" name="文字方塊 52">
              <a:extLst>
                <a:ext uri="{FF2B5EF4-FFF2-40B4-BE49-F238E27FC236}">
                  <a16:creationId xmlns:a16="http://schemas.microsoft.com/office/drawing/2014/main" id="{5C1F0E61-7502-4BE8-98BE-9CEE918DF573}"/>
                </a:ext>
              </a:extLst>
            </p:cNvPr>
            <p:cNvSpPr txBox="1"/>
            <p:nvPr/>
          </p:nvSpPr>
          <p:spPr>
            <a:xfrm>
              <a:off x="1526775" y="2258516"/>
              <a:ext cx="5966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+5V</a:t>
              </a:r>
              <a:endParaRPr lang="zh-TW" altLang="en-US" dirty="0"/>
            </a:p>
          </p:txBody>
        </p:sp>
        <p:sp>
          <p:nvSpPr>
            <p:cNvPr id="56" name="文字方塊 55">
              <a:extLst>
                <a:ext uri="{FF2B5EF4-FFF2-40B4-BE49-F238E27FC236}">
                  <a16:creationId xmlns:a16="http://schemas.microsoft.com/office/drawing/2014/main" id="{C2E0C3AB-81B5-4364-A412-9310E14892A5}"/>
                </a:ext>
              </a:extLst>
            </p:cNvPr>
            <p:cNvSpPr txBox="1"/>
            <p:nvPr/>
          </p:nvSpPr>
          <p:spPr>
            <a:xfrm>
              <a:off x="1567442" y="5216051"/>
              <a:ext cx="5966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-5V</a:t>
              </a:r>
              <a:endParaRPr lang="zh-TW" altLang="en-US" dirty="0"/>
            </a:p>
          </p:txBody>
        </p:sp>
        <p:sp>
          <p:nvSpPr>
            <p:cNvPr id="57" name="文字方塊 56">
              <a:extLst>
                <a:ext uri="{FF2B5EF4-FFF2-40B4-BE49-F238E27FC236}">
                  <a16:creationId xmlns:a16="http://schemas.microsoft.com/office/drawing/2014/main" id="{76172ADB-804C-408B-8B1C-5A085D463B23}"/>
                </a:ext>
              </a:extLst>
            </p:cNvPr>
            <p:cNvSpPr txBox="1"/>
            <p:nvPr/>
          </p:nvSpPr>
          <p:spPr>
            <a:xfrm>
              <a:off x="1656619" y="357507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0V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69081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字方塊 26"/>
          <p:cNvSpPr txBox="1"/>
          <p:nvPr/>
        </p:nvSpPr>
        <p:spPr>
          <a:xfrm>
            <a:off x="109757" y="699086"/>
            <a:ext cx="455098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OFDMA</a:t>
            </a:r>
            <a:r>
              <a:rPr lang="zh-TW" alt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 Duration 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 </a:t>
            </a:r>
            <a:r>
              <a:rPr lang="en-US" altLang="zh-TW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 Sub-frame)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Sub-frame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en-US" altLang="zh-TW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 Slot)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Slot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 </a:t>
            </a:r>
            <a:r>
              <a:rPr lang="en-US" altLang="zh-TW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 Symbol)</a:t>
            </a:r>
          </a:p>
          <a:p>
            <a:endParaRPr lang="en-US" altLang="zh-TW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Carrier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180 KHz (12 Sub-carrier)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Sub-carrier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15 KHz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endParaRPr lang="en-US" altLang="zh-TW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693" indent="-285693">
              <a:buFont typeface="Arial" panose="020B0604020202020204" pitchFamily="34" charset="0"/>
              <a:buChar char="•"/>
            </a:pPr>
            <a:endParaRPr lang="en-US" altLang="zh-TW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(Resource Element)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Symbol * 1 Sub-carrier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(Resource Block)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Slot  * 1</a:t>
            </a:r>
            <a:r>
              <a:rPr lang="zh-TW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Carrier</a:t>
            </a:r>
            <a:endParaRPr lang="zh-TW" alt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/>
          </p:nvPr>
        </p:nvGraphicFramePr>
        <p:xfrm>
          <a:off x="5998206" y="699085"/>
          <a:ext cx="5416420" cy="487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821">
                  <a:extLst>
                    <a:ext uri="{9D8B030D-6E8A-4147-A177-3AD203B41FA5}">
                      <a16:colId xmlns:a16="http://schemas.microsoft.com/office/drawing/2014/main" val="2257317609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982007652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1440352160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899641421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571434824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4136905390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4122490650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2134188503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1519136337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751941489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1370993850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663544602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1354663228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359997083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531715790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736234287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20574317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1339481237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3673725189"/>
                    </a:ext>
                  </a:extLst>
                </a:gridCol>
                <a:gridCol w="270821">
                  <a:extLst>
                    <a:ext uri="{9D8B030D-6E8A-4147-A177-3AD203B41FA5}">
                      <a16:colId xmlns:a16="http://schemas.microsoft.com/office/drawing/2014/main" val="2132260346"/>
                    </a:ext>
                  </a:extLst>
                </a:gridCol>
              </a:tblGrid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356538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427040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932327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694973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3574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983697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729783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207570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342401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25872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697311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40456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31255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628152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253176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377950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056869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045310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034285"/>
                  </a:ext>
                </a:extLst>
              </a:tr>
              <a:tr h="243784">
                <a:tc>
                  <a:txBody>
                    <a:bodyPr/>
                    <a:lstStyle/>
                    <a:p>
                      <a:endParaRPr lang="zh-TW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020309"/>
                  </a:ext>
                </a:extLst>
              </a:tr>
            </a:tbl>
          </a:graphicData>
        </a:graphic>
      </p:graphicFrame>
      <p:cxnSp>
        <p:nvCxnSpPr>
          <p:cNvPr id="29" name="直線單箭頭接點 28"/>
          <p:cNvCxnSpPr/>
          <p:nvPr/>
        </p:nvCxnSpPr>
        <p:spPr>
          <a:xfrm flipV="1">
            <a:off x="5998206" y="134439"/>
            <a:ext cx="0" cy="54403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/>
          <p:nvPr/>
        </p:nvCxnSpPr>
        <p:spPr>
          <a:xfrm>
            <a:off x="5998206" y="5574756"/>
            <a:ext cx="587948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>
            <a:off x="5998206" y="6094590"/>
            <a:ext cx="190007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577875" y="5948430"/>
            <a:ext cx="453970" cy="29238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Slot</a:t>
            </a:r>
            <a:endParaRPr lang="zh-TW" altLang="en-US" sz="1300" dirty="0"/>
          </a:p>
        </p:txBody>
      </p:sp>
      <p:cxnSp>
        <p:nvCxnSpPr>
          <p:cNvPr id="33" name="直線單箭頭接點 32"/>
          <p:cNvCxnSpPr/>
          <p:nvPr/>
        </p:nvCxnSpPr>
        <p:spPr>
          <a:xfrm>
            <a:off x="5998205" y="6354506"/>
            <a:ext cx="376430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7435467" y="6205587"/>
            <a:ext cx="889781" cy="2923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Sub-frame</a:t>
            </a:r>
            <a:endParaRPr lang="zh-TW" altLang="en-US" sz="1300" dirty="0"/>
          </a:p>
        </p:txBody>
      </p:sp>
      <p:cxnSp>
        <p:nvCxnSpPr>
          <p:cNvPr id="35" name="直線單箭頭接點 34"/>
          <p:cNvCxnSpPr/>
          <p:nvPr/>
        </p:nvCxnSpPr>
        <p:spPr>
          <a:xfrm>
            <a:off x="5998205" y="6614422"/>
            <a:ext cx="539850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915140" y="6468263"/>
            <a:ext cx="2009765" cy="30770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OFDMA</a:t>
            </a:r>
            <a:r>
              <a: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 Duration</a:t>
            </a:r>
            <a:endParaRPr lang="zh-TW" altLang="en-US" sz="1300" dirty="0"/>
          </a:p>
        </p:txBody>
      </p:sp>
      <p:cxnSp>
        <p:nvCxnSpPr>
          <p:cNvPr id="37" name="直線單箭頭接點 36"/>
          <p:cNvCxnSpPr/>
          <p:nvPr/>
        </p:nvCxnSpPr>
        <p:spPr>
          <a:xfrm flipV="1">
            <a:off x="5989243" y="5691271"/>
            <a:ext cx="286804" cy="89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878945" y="5767089"/>
            <a:ext cx="582076" cy="24616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</a:t>
            </a:r>
            <a:endParaRPr lang="zh-TW" altLang="en-US" sz="1000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5869981" y="5323802"/>
            <a:ext cx="0" cy="2509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5055540" y="5328593"/>
            <a:ext cx="764776" cy="24616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Sub-carrier</a:t>
            </a:r>
            <a:endParaRPr lang="zh-TW" altLang="en-US" sz="1000" dirty="0"/>
          </a:p>
        </p:txBody>
      </p:sp>
      <p:cxnSp>
        <p:nvCxnSpPr>
          <p:cNvPr id="41" name="直線單箭頭接點 40"/>
          <p:cNvCxnSpPr/>
          <p:nvPr/>
        </p:nvCxnSpPr>
        <p:spPr>
          <a:xfrm>
            <a:off x="5021279" y="699085"/>
            <a:ext cx="0" cy="48756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文字方塊 41"/>
          <p:cNvSpPr txBox="1"/>
          <p:nvPr/>
        </p:nvSpPr>
        <p:spPr>
          <a:xfrm>
            <a:off x="4478627" y="2967683"/>
            <a:ext cx="1085303" cy="3384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Bandwidth</a:t>
            </a:r>
            <a:endParaRPr lang="zh-TW" alt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字方塊 42"/>
          <p:cNvSpPr txBox="1"/>
          <p:nvPr/>
        </p:nvSpPr>
        <p:spPr>
          <a:xfrm>
            <a:off x="109757" y="3421694"/>
            <a:ext cx="4843202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Bandwidth = 180MHz</a:t>
            </a:r>
          </a:p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Modulation type = </a:t>
            </a:r>
            <a:r>
              <a:rPr lang="en-US" altLang="zh-TW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64-QAM (1 Symbol = 6</a:t>
            </a:r>
            <a:r>
              <a:rPr lang="zh-TW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bits)</a:t>
            </a: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958599" y="5343423"/>
            <a:ext cx="348091" cy="246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endParaRPr lang="zh-TW" altLang="en-US" sz="1000" dirty="0"/>
          </a:p>
        </p:txBody>
      </p:sp>
      <p:sp>
        <p:nvSpPr>
          <p:cNvPr id="46" name="矩形 45"/>
          <p:cNvSpPr/>
          <p:nvPr/>
        </p:nvSpPr>
        <p:spPr>
          <a:xfrm>
            <a:off x="6745351" y="3954537"/>
            <a:ext cx="405786" cy="292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TW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endParaRPr lang="zh-TW" altLang="en-US" sz="1300" dirty="0"/>
          </a:p>
        </p:txBody>
      </p:sp>
      <p:sp>
        <p:nvSpPr>
          <p:cNvPr id="48" name="文字方塊 47"/>
          <p:cNvSpPr txBox="1"/>
          <p:nvPr/>
        </p:nvSpPr>
        <p:spPr>
          <a:xfrm>
            <a:off x="5642094" y="9759"/>
            <a:ext cx="237511" cy="3230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TW" altLang="en-US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1726883" y="5622496"/>
            <a:ext cx="237511" cy="3230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TW" altLang="en-US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8200626" y="164517"/>
            <a:ext cx="1438792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OFDMA frame</a:t>
            </a:r>
            <a:endParaRPr lang="zh-TW" alt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90EDCA86-3D47-4AE5-BD8B-191B8D62E296}"/>
                  </a:ext>
                </a:extLst>
              </p:cNvPr>
              <p:cNvSpPr txBox="1"/>
              <p:nvPr/>
            </p:nvSpPr>
            <p:spPr>
              <a:xfrm>
                <a:off x="146274" y="4379605"/>
                <a:ext cx="3858547" cy="4840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TW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symbol</m:t>
                              </m:r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×6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bits</m:t>
                              </m:r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×1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sub</m:t>
                              </m:r>
                              <m:r>
                                <a:rPr lang="en-US" altLang="zh-TW" sz="1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carriers</m:t>
                              </m:r>
                            </m:num>
                            <m:den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ms</m:t>
                              </m:r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/7</m:t>
                              </m:r>
                            </m:den>
                          </m:f>
                        </m:e>
                      </m:d>
                      <m:r>
                        <a:rPr lang="en-US" altLang="zh-TW" sz="1400" b="0" i="1" smtClean="0">
                          <a:latin typeface="Cambria Math" panose="02040503050406030204" pitchFamily="18" charset="0"/>
                        </a:rPr>
                        <m:t>=84</m:t>
                      </m:r>
                      <m:r>
                        <a:rPr lang="en-US" altLang="zh-TW" sz="1400" b="0" i="1" smtClean="0">
                          <a:latin typeface="Cambria Math" panose="02040503050406030204" pitchFamily="18" charset="0"/>
                        </a:rPr>
                        <m:t>𝐾𝑏𝑝𝑠</m:t>
                      </m:r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90EDCA86-3D47-4AE5-BD8B-191B8D62E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74" y="4379605"/>
                <a:ext cx="3858547" cy="484043"/>
              </a:xfrm>
              <a:prstGeom prst="rect">
                <a:avLst/>
              </a:prstGeom>
              <a:blipFill>
                <a:blip r:embed="rId2"/>
                <a:stretch>
                  <a:fillRect r="-790" b="-1125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619B43B4-D04E-4D89-B56E-D9A523313B95}"/>
                  </a:ext>
                </a:extLst>
              </p:cNvPr>
              <p:cNvSpPr txBox="1"/>
              <p:nvPr/>
            </p:nvSpPr>
            <p:spPr>
              <a:xfrm>
                <a:off x="166684" y="5391853"/>
                <a:ext cx="406604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TW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7 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symbol</m:t>
                              </m:r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×6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bits</m:t>
                              </m:r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×12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sub</m:t>
                              </m:r>
                              <m:r>
                                <a:rPr lang="en-US" altLang="zh-TW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carriers</m:t>
                              </m:r>
                            </m:num>
                            <m:den>
                              <m: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1400" b="0" i="0" smtClean="0">
                                  <a:latin typeface="Cambria Math" panose="02040503050406030204" pitchFamily="18" charset="0"/>
                                </a:rPr>
                                <m:t>ms</m:t>
                              </m:r>
                            </m:den>
                          </m:f>
                        </m:e>
                      </m:d>
                      <m:r>
                        <a:rPr lang="en-US" altLang="zh-TW" sz="1400" b="0" i="1" smtClean="0">
                          <a:latin typeface="Cambria Math" panose="02040503050406030204" pitchFamily="18" charset="0"/>
                        </a:rPr>
                        <m:t>=1.008</m:t>
                      </m:r>
                      <m:r>
                        <a:rPr lang="en-US" altLang="zh-TW" sz="1400" b="0" i="1" smtClean="0">
                          <a:latin typeface="Cambria Math" panose="02040503050406030204" pitchFamily="18" charset="0"/>
                        </a:rPr>
                        <m:t>𝑀𝑏𝑝𝑠</m:t>
                      </m:r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619B43B4-D04E-4D89-B56E-D9A523313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684" y="5391853"/>
                <a:ext cx="4066048" cy="484043"/>
              </a:xfrm>
              <a:prstGeom prst="rect">
                <a:avLst/>
              </a:prstGeom>
              <a:blipFill>
                <a:blip r:embed="rId3"/>
                <a:stretch>
                  <a:fillRect r="-9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>
            <a:extLst>
              <a:ext uri="{FF2B5EF4-FFF2-40B4-BE49-F238E27FC236}">
                <a16:creationId xmlns:a16="http://schemas.microsoft.com/office/drawing/2014/main" id="{FC06E3FA-B9F6-4A05-A26D-3DAC12AEBDB0}"/>
              </a:ext>
            </a:extLst>
          </p:cNvPr>
          <p:cNvSpPr txBox="1"/>
          <p:nvPr/>
        </p:nvSpPr>
        <p:spPr>
          <a:xfrm>
            <a:off x="166684" y="4023946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1</a:t>
            </a:r>
            <a:r>
              <a:rPr lang="zh-TW" altLang="en-US" sz="1400" dirty="0"/>
              <a:t>個</a:t>
            </a:r>
            <a:r>
              <a:rPr lang="en-US" altLang="zh-TW" sz="1400" dirty="0"/>
              <a:t>RE</a:t>
            </a:r>
            <a:r>
              <a:rPr lang="zh-TW" altLang="en-US" sz="1400" dirty="0"/>
              <a:t>的</a:t>
            </a:r>
            <a:r>
              <a:rPr lang="en-US" altLang="zh-TW" sz="1400" dirty="0"/>
              <a:t>Data Rate</a:t>
            </a:r>
            <a:endParaRPr lang="zh-TW" altLang="en-US" sz="1400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F65C667A-5442-410E-9126-4902644CC854}"/>
              </a:ext>
            </a:extLst>
          </p:cNvPr>
          <p:cNvSpPr txBox="1"/>
          <p:nvPr/>
        </p:nvSpPr>
        <p:spPr>
          <a:xfrm>
            <a:off x="166684" y="5036930"/>
            <a:ext cx="1588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1</a:t>
            </a:r>
            <a:r>
              <a:rPr lang="zh-TW" altLang="en-US" sz="1400" dirty="0"/>
              <a:t>個</a:t>
            </a:r>
            <a:r>
              <a:rPr lang="en-US" altLang="zh-TW" sz="1400" dirty="0"/>
              <a:t>RB</a:t>
            </a:r>
            <a:r>
              <a:rPr lang="zh-TW" altLang="en-US" sz="1400" dirty="0"/>
              <a:t>的</a:t>
            </a:r>
            <a:r>
              <a:rPr lang="en-US" altLang="zh-TW" sz="1400" dirty="0"/>
              <a:t>Data 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35D26F9A-88C0-44A7-9D59-7459957F92BC}"/>
                  </a:ext>
                </a:extLst>
              </p:cNvPr>
              <p:cNvSpPr txBox="1"/>
              <p:nvPr/>
            </p:nvSpPr>
            <p:spPr>
              <a:xfrm>
                <a:off x="206118" y="6098546"/>
                <a:ext cx="30764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1400" dirty="0"/>
                  <a:t>1</a:t>
                </a:r>
                <a:r>
                  <a:rPr lang="zh-TW" altLang="en-US" sz="1400" dirty="0"/>
                  <a:t> </a:t>
                </a:r>
                <a:r>
                  <a:rPr lang="en-US" altLang="zh-TW" sz="1400" dirty="0"/>
                  <a:t>RB</a:t>
                </a:r>
                <a:r>
                  <a:rPr lang="zh-TW" altLang="en-US" sz="1400" dirty="0"/>
                  <a:t>的</a:t>
                </a:r>
                <a:r>
                  <a:rPr lang="en-US" altLang="zh-TW" sz="1400" dirty="0"/>
                  <a:t>Data Rate</a:t>
                </a:r>
                <a:r>
                  <a:rPr lang="zh-TW" altLang="en-US" sz="1400" dirty="0"/>
                  <a:t> </a:t>
                </a:r>
                <a:r>
                  <a:rPr lang="en-US" altLang="zh-TW" sz="1400" dirty="0"/>
                  <a:t>=</a:t>
                </a:r>
                <a:r>
                  <a:rPr lang="zh-TW" altLang="en-US" sz="1400" dirty="0"/>
                  <a:t> </a:t>
                </a:r>
                <a:r>
                  <a:rPr lang="en-US" altLang="zh-TW" sz="1400" dirty="0"/>
                  <a:t>12</a:t>
                </a:r>
                <a14:m>
                  <m:oMath xmlns:m="http://schemas.openxmlformats.org/officeDocument/2006/math">
                    <m:r>
                      <a:rPr lang="en-US" altLang="zh-TW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sz="1400" dirty="0"/>
                  <a:t>RE</a:t>
                </a:r>
                <a:r>
                  <a:rPr lang="zh-TW" altLang="en-US" sz="1400" dirty="0"/>
                  <a:t>的</a:t>
                </a:r>
                <a:r>
                  <a:rPr lang="en-US" altLang="zh-TW" sz="1400" dirty="0"/>
                  <a:t>Data Rate</a:t>
                </a:r>
              </a:p>
            </p:txBody>
          </p:sp>
        </mc:Choice>
        <mc:Fallback xmlns=""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35D26F9A-88C0-44A7-9D59-7459957F9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18" y="6098546"/>
                <a:ext cx="3076483" cy="307777"/>
              </a:xfrm>
              <a:prstGeom prst="rect">
                <a:avLst/>
              </a:prstGeom>
              <a:blipFill>
                <a:blip r:embed="rId4"/>
                <a:stretch>
                  <a:fillRect l="-595" t="-1961" b="-1960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9893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A8C7A5-034D-482F-B581-E1C00B98B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060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+mn-lt"/>
                <a:ea typeface="標楷體" panose="03000509000000000000" pitchFamily="65" charset="-120"/>
              </a:rPr>
              <a:t>SDMA (Space </a:t>
            </a:r>
            <a:r>
              <a:rPr lang="en-US" altLang="zh-TW" dirty="0">
                <a:latin typeface="+mn-lt"/>
              </a:rPr>
              <a:t>Division Multiple Access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)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D33A77A-5FA9-43ED-BCB1-EE8725B50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zh-TW" altLang="en-US" dirty="0">
                <a:ea typeface="標楷體" panose="03000509000000000000" pitchFamily="65" charset="-120"/>
              </a:rPr>
              <a:t>主要是將基地台所發射的無線電涵蓋範圍，以 </a:t>
            </a:r>
            <a:r>
              <a:rPr lang="en-US" altLang="zh-TW" dirty="0">
                <a:solidFill>
                  <a:srgbClr val="FF0000"/>
                </a:solidFill>
                <a:ea typeface="標楷體" panose="03000509000000000000" pitchFamily="65" charset="-120"/>
              </a:rPr>
              <a:t>Sector</a:t>
            </a:r>
            <a:r>
              <a:rPr lang="en-US" altLang="zh-TW" dirty="0">
                <a:ea typeface="標楷體" panose="03000509000000000000" pitchFamily="65" charset="-120"/>
              </a:rPr>
              <a:t> </a:t>
            </a:r>
            <a:r>
              <a:rPr lang="zh-TW" altLang="en-US" dirty="0">
                <a:ea typeface="標楷體" panose="03000509000000000000" pitchFamily="65" charset="-120"/>
              </a:rPr>
              <a:t>來切割，藉以增加無線電資源的有效利用。如圖所示，使用 </a:t>
            </a:r>
            <a:r>
              <a:rPr lang="en-US" altLang="zh-TW" dirty="0">
                <a:ea typeface="標楷體" panose="03000509000000000000" pitchFamily="65" charset="-120"/>
              </a:rPr>
              <a:t>SDMA </a:t>
            </a:r>
            <a:r>
              <a:rPr lang="zh-TW" altLang="en-US" dirty="0">
                <a:ea typeface="標楷體" panose="03000509000000000000" pitchFamily="65" charset="-120"/>
              </a:rPr>
              <a:t>的技術，可以讓相鄰的四個涵蓋區域，由四個不同的 </a:t>
            </a:r>
            <a:r>
              <a:rPr lang="en-US" altLang="zh-TW" dirty="0">
                <a:ea typeface="標楷體" panose="03000509000000000000" pitchFamily="65" charset="-120"/>
              </a:rPr>
              <a:t>User </a:t>
            </a:r>
            <a:r>
              <a:rPr lang="zh-TW" altLang="en-US" dirty="0">
                <a:ea typeface="標楷體" panose="03000509000000000000" pitchFamily="65" charset="-120"/>
              </a:rPr>
              <a:t>同時使用同一個頻帶。</a:t>
            </a:r>
          </a:p>
        </p:txBody>
      </p:sp>
      <p:pic>
        <p:nvPicPr>
          <p:cNvPr id="1026" name="Picture 2" descr="「Space Division Multiple Access」的圖片搜尋結果">
            <a:extLst>
              <a:ext uri="{FF2B5EF4-FFF2-40B4-BE49-F238E27FC236}">
                <a16:creationId xmlns:a16="http://schemas.microsoft.com/office/drawing/2014/main" id="{7F1C9314-EEFD-4620-AFDC-CCCB61498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269" y="3429000"/>
            <a:ext cx="5087462" cy="319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9902D61B-65AB-4648-8F72-1A4A64FC6CA9}"/>
              </a:ext>
            </a:extLst>
          </p:cNvPr>
          <p:cNvSpPr txBox="1"/>
          <p:nvPr/>
        </p:nvSpPr>
        <p:spPr>
          <a:xfrm>
            <a:off x="4177718" y="4152900"/>
            <a:ext cx="9476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dirty="0"/>
              <a:t>Sector 4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EC4EA5D-FB44-4410-844C-2456473E7F81}"/>
              </a:ext>
            </a:extLst>
          </p:cNvPr>
          <p:cNvSpPr txBox="1"/>
          <p:nvPr/>
        </p:nvSpPr>
        <p:spPr>
          <a:xfrm>
            <a:off x="4757956" y="3648075"/>
            <a:ext cx="9476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dirty="0"/>
              <a:t>Sector 1</a:t>
            </a:r>
            <a:endParaRPr lang="zh-TW" altLang="en-US" dirty="0"/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4AAB669-5EDE-46ED-9188-33BDF9546BB2}"/>
              </a:ext>
            </a:extLst>
          </p:cNvPr>
          <p:cNvCxnSpPr>
            <a:cxnSpLocks/>
          </p:cNvCxnSpPr>
          <p:nvPr/>
        </p:nvCxnSpPr>
        <p:spPr>
          <a:xfrm flipH="1" flipV="1">
            <a:off x="3791825" y="3933825"/>
            <a:ext cx="2223081" cy="302657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34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7FD8C7-CFDC-4082-97FB-BAFDEDA78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39"/>
            <a:ext cx="10515600" cy="933588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1G</a:t>
            </a:r>
            <a:r>
              <a:rPr lang="zh-TW" altLang="en-US" dirty="0">
                <a:latin typeface="+mn-lt"/>
                <a:ea typeface="標楷體" panose="03000509000000000000" pitchFamily="65" charset="-120"/>
              </a:rPr>
              <a:t>～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4G</a:t>
            </a:r>
            <a:endParaRPr lang="zh-TW" altLang="en-US" dirty="0">
              <a:latin typeface="+mn-lt"/>
            </a:endParaRP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FD0CAB00-816C-4CDA-81E2-809F7306A1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555719"/>
              </p:ext>
            </p:extLst>
          </p:nvPr>
        </p:nvGraphicFramePr>
        <p:xfrm>
          <a:off x="635000" y="1176268"/>
          <a:ext cx="10983124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5781">
                  <a:extLst>
                    <a:ext uri="{9D8B030D-6E8A-4147-A177-3AD203B41FA5}">
                      <a16:colId xmlns:a16="http://schemas.microsoft.com/office/drawing/2014/main" val="1455196365"/>
                    </a:ext>
                  </a:extLst>
                </a:gridCol>
                <a:gridCol w="2745781">
                  <a:extLst>
                    <a:ext uri="{9D8B030D-6E8A-4147-A177-3AD203B41FA5}">
                      <a16:colId xmlns:a16="http://schemas.microsoft.com/office/drawing/2014/main" val="3773768363"/>
                    </a:ext>
                  </a:extLst>
                </a:gridCol>
                <a:gridCol w="2745781">
                  <a:extLst>
                    <a:ext uri="{9D8B030D-6E8A-4147-A177-3AD203B41FA5}">
                      <a16:colId xmlns:a16="http://schemas.microsoft.com/office/drawing/2014/main" val="214707977"/>
                    </a:ext>
                  </a:extLst>
                </a:gridCol>
                <a:gridCol w="2745781">
                  <a:extLst>
                    <a:ext uri="{9D8B030D-6E8A-4147-A177-3AD203B41FA5}">
                      <a16:colId xmlns:a16="http://schemas.microsoft.com/office/drawing/2014/main" val="1050764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1G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2G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3G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4G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93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AMPS(Advanced Mobile Phone System)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GSM(Global System for Mobile Communications)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W-CDMA(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Wideband Code Division Multiple Access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LTE (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Term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Evolution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13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FDMA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FDMA+TDMA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FDMA+TDMA+CDMA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FDMA+TDMA+CDMA+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OFDMA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5544963"/>
                  </a:ext>
                </a:extLst>
              </a:tr>
            </a:tbl>
          </a:graphicData>
        </a:graphic>
      </p:graphicFrame>
      <p:pic>
        <p:nvPicPr>
          <p:cNvPr id="3" name="圖片 2">
            <a:extLst>
              <a:ext uri="{FF2B5EF4-FFF2-40B4-BE49-F238E27FC236}">
                <a16:creationId xmlns:a16="http://schemas.microsoft.com/office/drawing/2014/main" id="{EDF6B615-0C5F-4306-A062-F04211EF3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40" y="4086042"/>
            <a:ext cx="2244993" cy="2244993"/>
          </a:xfrm>
          <a:prstGeom prst="rect">
            <a:avLst/>
          </a:prstGeom>
        </p:spPr>
      </p:pic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1FC5B16A-8E08-4F1B-8A2F-A24C9CBB3602}"/>
              </a:ext>
            </a:extLst>
          </p:cNvPr>
          <p:cNvCxnSpPr>
            <a:cxnSpLocks/>
          </p:cNvCxnSpPr>
          <p:nvPr/>
        </p:nvCxnSpPr>
        <p:spPr>
          <a:xfrm>
            <a:off x="264057" y="6331035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850B4ADF-8BEB-4684-B232-1575793C4420}"/>
              </a:ext>
            </a:extLst>
          </p:cNvPr>
          <p:cNvCxnSpPr>
            <a:cxnSpLocks/>
          </p:cNvCxnSpPr>
          <p:nvPr/>
        </p:nvCxnSpPr>
        <p:spPr>
          <a:xfrm flipH="1" flipV="1">
            <a:off x="462840" y="3670660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E5561694-486A-4BA9-BD3E-5E34B325D474}"/>
              </a:ext>
            </a:extLst>
          </p:cNvPr>
          <p:cNvSpPr/>
          <p:nvPr/>
        </p:nvSpPr>
        <p:spPr>
          <a:xfrm>
            <a:off x="462840" y="6030449"/>
            <a:ext cx="2244993" cy="3005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CA04DE-C7F1-4231-8FA2-B9E858FFB14C}"/>
              </a:ext>
            </a:extLst>
          </p:cNvPr>
          <p:cNvSpPr/>
          <p:nvPr/>
        </p:nvSpPr>
        <p:spPr>
          <a:xfrm>
            <a:off x="448616" y="4651043"/>
            <a:ext cx="2244993" cy="27480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097881F-909E-4AAB-AF48-EB9BA7780F57}"/>
              </a:ext>
            </a:extLst>
          </p:cNvPr>
          <p:cNvSpPr/>
          <p:nvPr/>
        </p:nvSpPr>
        <p:spPr>
          <a:xfrm>
            <a:off x="462838" y="4363049"/>
            <a:ext cx="2244993" cy="27771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E24AB37-AC50-430F-BCC3-7A98F582462C}"/>
              </a:ext>
            </a:extLst>
          </p:cNvPr>
          <p:cNvSpPr/>
          <p:nvPr/>
        </p:nvSpPr>
        <p:spPr>
          <a:xfrm>
            <a:off x="473327" y="4103151"/>
            <a:ext cx="2244993" cy="23702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AED0AF7A-B0AA-4935-8E87-E62FB4F212C3}"/>
              </a:ext>
            </a:extLst>
          </p:cNvPr>
          <p:cNvSpPr txBox="1"/>
          <p:nvPr/>
        </p:nvSpPr>
        <p:spPr>
          <a:xfrm>
            <a:off x="2383062" y="641014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F872D5E-F2E8-425A-BF0A-B0BC6A3CD621}"/>
              </a:ext>
            </a:extLst>
          </p:cNvPr>
          <p:cNvSpPr txBox="1"/>
          <p:nvPr/>
        </p:nvSpPr>
        <p:spPr>
          <a:xfrm>
            <a:off x="0" y="3277074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3767C1F5-DFE9-43DE-B6BB-A1E308EF4819}"/>
              </a:ext>
            </a:extLst>
          </p:cNvPr>
          <p:cNvSpPr txBox="1"/>
          <p:nvPr/>
        </p:nvSpPr>
        <p:spPr>
          <a:xfrm>
            <a:off x="1034608" y="5991133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15</a:t>
            </a:r>
            <a:endParaRPr lang="zh-TW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CE1D76B-A79F-4A5B-B17D-66B976942ADE}"/>
              </a:ext>
            </a:extLst>
          </p:cNvPr>
          <p:cNvSpPr txBox="1"/>
          <p:nvPr/>
        </p:nvSpPr>
        <p:spPr>
          <a:xfrm>
            <a:off x="1024120" y="407553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1</a:t>
            </a:r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4CC3F4E-AD4F-464F-BC0C-EB4974864C64}"/>
              </a:ext>
            </a:extLst>
          </p:cNvPr>
          <p:cNvSpPr txBox="1"/>
          <p:nvPr/>
        </p:nvSpPr>
        <p:spPr>
          <a:xfrm>
            <a:off x="1024119" y="4360616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2</a:t>
            </a:r>
            <a:endParaRPr lang="zh-TW" altLang="en-US" dirty="0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C91BE822-0D99-4762-A8E3-72CF13DE6D4A}"/>
              </a:ext>
            </a:extLst>
          </p:cNvPr>
          <p:cNvSpPr txBox="1"/>
          <p:nvPr/>
        </p:nvSpPr>
        <p:spPr>
          <a:xfrm>
            <a:off x="1034609" y="4640766"/>
            <a:ext cx="1122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Channel 3</a:t>
            </a:r>
            <a:endParaRPr lang="zh-TW" altLang="en-US" dirty="0"/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9D5A1B8B-7F0E-4F0D-894D-492552ACD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368" y="4097173"/>
            <a:ext cx="2244993" cy="2244993"/>
          </a:xfrm>
          <a:prstGeom prst="rect">
            <a:avLst/>
          </a:prstGeom>
        </p:spPr>
      </p:pic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62A64A8F-BA40-4E1E-A08A-C4F2FB585A2F}"/>
              </a:ext>
            </a:extLst>
          </p:cNvPr>
          <p:cNvCxnSpPr>
            <a:cxnSpLocks/>
          </p:cNvCxnSpPr>
          <p:nvPr/>
        </p:nvCxnSpPr>
        <p:spPr>
          <a:xfrm>
            <a:off x="3158585" y="6342166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49665665-9AE0-4F0D-92D7-455E9839B200}"/>
              </a:ext>
            </a:extLst>
          </p:cNvPr>
          <p:cNvCxnSpPr>
            <a:cxnSpLocks/>
          </p:cNvCxnSpPr>
          <p:nvPr/>
        </p:nvCxnSpPr>
        <p:spPr>
          <a:xfrm flipH="1" flipV="1">
            <a:off x="3357368" y="3681791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94506E1A-D342-425B-87AF-4739DAA292A8}"/>
              </a:ext>
            </a:extLst>
          </p:cNvPr>
          <p:cNvSpPr/>
          <p:nvPr/>
        </p:nvSpPr>
        <p:spPr>
          <a:xfrm>
            <a:off x="3367856" y="4114282"/>
            <a:ext cx="559340" cy="248768"/>
          </a:xfrm>
          <a:prstGeom prst="rect">
            <a:avLst/>
          </a:prstGeom>
          <a:solidFill>
            <a:srgbClr val="FF5D5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B1B8BA51-97B3-42B5-8ACA-C356C1E3B41C}"/>
              </a:ext>
            </a:extLst>
          </p:cNvPr>
          <p:cNvSpPr txBox="1"/>
          <p:nvPr/>
        </p:nvSpPr>
        <p:spPr>
          <a:xfrm>
            <a:off x="5446463" y="641014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1B96000-3058-43DC-A6B7-CB4012CFE864}"/>
              </a:ext>
            </a:extLst>
          </p:cNvPr>
          <p:cNvSpPr/>
          <p:nvPr/>
        </p:nvSpPr>
        <p:spPr>
          <a:xfrm>
            <a:off x="3920136" y="4127997"/>
            <a:ext cx="561591" cy="212183"/>
          </a:xfrm>
          <a:prstGeom prst="rect">
            <a:avLst/>
          </a:prstGeom>
          <a:solidFill>
            <a:srgbClr val="E3992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C16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71F523D-36EC-42F0-A4BF-D0E41E02DBE8}"/>
              </a:ext>
            </a:extLst>
          </p:cNvPr>
          <p:cNvSpPr/>
          <p:nvPr/>
        </p:nvSpPr>
        <p:spPr>
          <a:xfrm>
            <a:off x="4471530" y="4114281"/>
            <a:ext cx="559340" cy="24633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C31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3765745-95F1-4C73-8997-82D51ECB9301}"/>
              </a:ext>
            </a:extLst>
          </p:cNvPr>
          <p:cNvSpPr/>
          <p:nvPr/>
        </p:nvSpPr>
        <p:spPr>
          <a:xfrm>
            <a:off x="5029442" y="4114282"/>
            <a:ext cx="559340" cy="31037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C46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9FF5188-2A03-47B6-90F3-A6527D91033D}"/>
              </a:ext>
            </a:extLst>
          </p:cNvPr>
          <p:cNvSpPr/>
          <p:nvPr/>
        </p:nvSpPr>
        <p:spPr>
          <a:xfrm>
            <a:off x="3366764" y="4372169"/>
            <a:ext cx="558031" cy="28599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C2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B0588BE-F51F-4875-9DCF-58CD58CB55F7}"/>
              </a:ext>
            </a:extLst>
          </p:cNvPr>
          <p:cNvSpPr/>
          <p:nvPr/>
        </p:nvSpPr>
        <p:spPr>
          <a:xfrm>
            <a:off x="3921493" y="4356019"/>
            <a:ext cx="559340" cy="31698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C17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B19246D-DE84-4B38-9417-DAEB4FA73841}"/>
              </a:ext>
            </a:extLst>
          </p:cNvPr>
          <p:cNvSpPr/>
          <p:nvPr/>
        </p:nvSpPr>
        <p:spPr>
          <a:xfrm>
            <a:off x="4492825" y="4370814"/>
            <a:ext cx="559340" cy="269952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C32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07FE37E-2264-4F4C-8969-A937923D4E10}"/>
              </a:ext>
            </a:extLst>
          </p:cNvPr>
          <p:cNvSpPr/>
          <p:nvPr/>
        </p:nvSpPr>
        <p:spPr>
          <a:xfrm>
            <a:off x="5019788" y="4381986"/>
            <a:ext cx="559340" cy="276181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C47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DD07D29-9117-40FA-A1D2-9DBAD8697C5F}"/>
              </a:ext>
            </a:extLst>
          </p:cNvPr>
          <p:cNvSpPr/>
          <p:nvPr/>
        </p:nvSpPr>
        <p:spPr>
          <a:xfrm>
            <a:off x="3366659" y="5765556"/>
            <a:ext cx="559340" cy="291116"/>
          </a:xfrm>
          <a:prstGeom prst="rect">
            <a:avLst/>
          </a:prstGeom>
          <a:solidFill>
            <a:srgbClr val="D39E8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C14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500627B-2C7D-44AA-8A92-18FFFF8BAEFB}"/>
              </a:ext>
            </a:extLst>
          </p:cNvPr>
          <p:cNvSpPr/>
          <p:nvPr/>
        </p:nvSpPr>
        <p:spPr>
          <a:xfrm>
            <a:off x="3895950" y="5734224"/>
            <a:ext cx="559340" cy="297421"/>
          </a:xfrm>
          <a:prstGeom prst="rect">
            <a:avLst/>
          </a:prstGeom>
          <a:solidFill>
            <a:srgbClr val="F1C16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C29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1125B9E2-06D2-4E54-B72B-478136464451}"/>
              </a:ext>
            </a:extLst>
          </p:cNvPr>
          <p:cNvSpPr/>
          <p:nvPr/>
        </p:nvSpPr>
        <p:spPr>
          <a:xfrm>
            <a:off x="4497718" y="5750557"/>
            <a:ext cx="559340" cy="297421"/>
          </a:xfrm>
          <a:prstGeom prst="rect">
            <a:avLst/>
          </a:prstGeom>
          <a:solidFill>
            <a:srgbClr val="E62AB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C44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7B46E98-E6F1-494E-978F-D884299EC701}"/>
              </a:ext>
            </a:extLst>
          </p:cNvPr>
          <p:cNvSpPr/>
          <p:nvPr/>
        </p:nvSpPr>
        <p:spPr>
          <a:xfrm>
            <a:off x="5056240" y="5790349"/>
            <a:ext cx="559340" cy="266217"/>
          </a:xfrm>
          <a:prstGeom prst="rect">
            <a:avLst/>
          </a:prstGeom>
          <a:solidFill>
            <a:srgbClr val="6FDEED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C59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ABE0CAF-B037-4FF1-A9B0-657E5BC8D0CE}"/>
              </a:ext>
            </a:extLst>
          </p:cNvPr>
          <p:cNvSpPr/>
          <p:nvPr/>
        </p:nvSpPr>
        <p:spPr>
          <a:xfrm>
            <a:off x="3380216" y="6060673"/>
            <a:ext cx="559340" cy="250161"/>
          </a:xfrm>
          <a:prstGeom prst="rect">
            <a:avLst/>
          </a:prstGeom>
          <a:solidFill>
            <a:srgbClr val="6FF468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C15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F3489A82-F5D5-4B3C-96BC-4E8ECF225D72}"/>
              </a:ext>
            </a:extLst>
          </p:cNvPr>
          <p:cNvSpPr/>
          <p:nvPr/>
        </p:nvSpPr>
        <p:spPr>
          <a:xfrm>
            <a:off x="3924795" y="6044615"/>
            <a:ext cx="559340" cy="269310"/>
          </a:xfrm>
          <a:prstGeom prst="rect">
            <a:avLst/>
          </a:prstGeom>
          <a:solidFill>
            <a:srgbClr val="7799E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C30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243D0C00-C61D-4FC0-B605-C35C932CACEA}"/>
              </a:ext>
            </a:extLst>
          </p:cNvPr>
          <p:cNvSpPr/>
          <p:nvPr/>
        </p:nvSpPr>
        <p:spPr>
          <a:xfrm>
            <a:off x="4470100" y="6044615"/>
            <a:ext cx="559340" cy="304296"/>
          </a:xfrm>
          <a:prstGeom prst="rect">
            <a:avLst/>
          </a:prstGeom>
          <a:solidFill>
            <a:srgbClr val="B95E3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C45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1FFB020-6AC8-4115-A758-261EAFC9F356}"/>
              </a:ext>
            </a:extLst>
          </p:cNvPr>
          <p:cNvSpPr/>
          <p:nvPr/>
        </p:nvSpPr>
        <p:spPr>
          <a:xfrm>
            <a:off x="5029442" y="6056567"/>
            <a:ext cx="559340" cy="28896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C60</a:t>
            </a:r>
            <a:endParaRPr lang="zh-TW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B6F77E5A-6B94-448F-9A70-8B1C40EFFF6D}"/>
              </a:ext>
            </a:extLst>
          </p:cNvPr>
          <p:cNvSpPr txBox="1"/>
          <p:nvPr/>
        </p:nvSpPr>
        <p:spPr>
          <a:xfrm>
            <a:off x="2797267" y="3290073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825AE743-7E0D-40D4-862B-0D53A95E5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149" b="87648"/>
          <a:stretch/>
        </p:blipFill>
        <p:spPr>
          <a:xfrm>
            <a:off x="6310683" y="4071221"/>
            <a:ext cx="2201856" cy="2239603"/>
          </a:xfrm>
          <a:prstGeom prst="rect">
            <a:avLst/>
          </a:prstGeom>
        </p:spPr>
      </p:pic>
      <p:cxnSp>
        <p:nvCxnSpPr>
          <p:cNvPr id="57" name="直線單箭頭接點 56">
            <a:extLst>
              <a:ext uri="{FF2B5EF4-FFF2-40B4-BE49-F238E27FC236}">
                <a16:creationId xmlns:a16="http://schemas.microsoft.com/office/drawing/2014/main" id="{950EE080-8528-49CF-87CE-3AC5C43F8775}"/>
              </a:ext>
            </a:extLst>
          </p:cNvPr>
          <p:cNvCxnSpPr>
            <a:cxnSpLocks/>
          </p:cNvCxnSpPr>
          <p:nvPr/>
        </p:nvCxnSpPr>
        <p:spPr>
          <a:xfrm>
            <a:off x="6096000" y="6319415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E664C125-F214-4240-83A1-1CAEDD7388BF}"/>
              </a:ext>
            </a:extLst>
          </p:cNvPr>
          <p:cNvCxnSpPr>
            <a:cxnSpLocks/>
          </p:cNvCxnSpPr>
          <p:nvPr/>
        </p:nvCxnSpPr>
        <p:spPr>
          <a:xfrm flipH="1" flipV="1">
            <a:off x="6321573" y="3693150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88116A5B-FE27-46D2-BFAA-9E4556914F5E}"/>
              </a:ext>
            </a:extLst>
          </p:cNvPr>
          <p:cNvSpPr txBox="1"/>
          <p:nvPr/>
        </p:nvSpPr>
        <p:spPr>
          <a:xfrm>
            <a:off x="5771231" y="3315417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AE0AB5F-C8B4-43F7-9AFD-F38BA335A25B}"/>
              </a:ext>
            </a:extLst>
          </p:cNvPr>
          <p:cNvSpPr/>
          <p:nvPr/>
        </p:nvSpPr>
        <p:spPr>
          <a:xfrm>
            <a:off x="6334994" y="4071222"/>
            <a:ext cx="2164416" cy="30199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D46173EF-CD06-40AB-BE49-14E511DADE9B}"/>
              </a:ext>
            </a:extLst>
          </p:cNvPr>
          <p:cNvSpPr/>
          <p:nvPr/>
        </p:nvSpPr>
        <p:spPr>
          <a:xfrm>
            <a:off x="6310683" y="4353900"/>
            <a:ext cx="2188709" cy="28474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EBCF1695-0A33-40DE-A9B8-4986FD204BD2}"/>
              </a:ext>
            </a:extLst>
          </p:cNvPr>
          <p:cNvSpPr/>
          <p:nvPr/>
        </p:nvSpPr>
        <p:spPr>
          <a:xfrm>
            <a:off x="6324770" y="6059090"/>
            <a:ext cx="2164416" cy="251584"/>
          </a:xfrm>
          <a:prstGeom prst="rect">
            <a:avLst/>
          </a:prstGeom>
          <a:solidFill>
            <a:srgbClr val="6FF46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8A02C853-0411-45ED-AC3C-C7A08EE3699A}"/>
              </a:ext>
            </a:extLst>
          </p:cNvPr>
          <p:cNvSpPr txBox="1"/>
          <p:nvPr/>
        </p:nvSpPr>
        <p:spPr>
          <a:xfrm>
            <a:off x="6850399" y="405760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1</a:t>
            </a:r>
            <a:endParaRPr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CFAD4690-5024-4B48-82F3-D2C2CFB412EC}"/>
              </a:ext>
            </a:extLst>
          </p:cNvPr>
          <p:cNvSpPr txBox="1"/>
          <p:nvPr/>
        </p:nvSpPr>
        <p:spPr>
          <a:xfrm>
            <a:off x="6856790" y="430661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2</a:t>
            </a:r>
            <a:endParaRPr lang="zh-TW" altLang="en-US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6820E9EE-1056-4EDB-8124-C8313A91C1D2}"/>
              </a:ext>
            </a:extLst>
          </p:cNvPr>
          <p:cNvSpPr txBox="1"/>
          <p:nvPr/>
        </p:nvSpPr>
        <p:spPr>
          <a:xfrm>
            <a:off x="6873514" y="6030449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8</a:t>
            </a:r>
            <a:endParaRPr lang="zh-TW" altLang="en-US" dirty="0"/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91F425E4-4E2D-4CBA-AA63-D3C9E2BC9371}"/>
              </a:ext>
            </a:extLst>
          </p:cNvPr>
          <p:cNvCxnSpPr>
            <a:cxnSpLocks/>
          </p:cNvCxnSpPr>
          <p:nvPr/>
        </p:nvCxnSpPr>
        <p:spPr>
          <a:xfrm flipH="1">
            <a:off x="5595886" y="4033136"/>
            <a:ext cx="723008" cy="17721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283B6115-ECA1-4DB9-96E5-7DE4375D75CD}"/>
              </a:ext>
            </a:extLst>
          </p:cNvPr>
          <p:cNvCxnSpPr>
            <a:cxnSpLocks/>
          </p:cNvCxnSpPr>
          <p:nvPr/>
        </p:nvCxnSpPr>
        <p:spPr>
          <a:xfrm>
            <a:off x="5602358" y="6083059"/>
            <a:ext cx="721898" cy="2277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809550B1-109C-4B46-977D-9D197D2B77D2}"/>
              </a:ext>
            </a:extLst>
          </p:cNvPr>
          <p:cNvSpPr txBox="1"/>
          <p:nvPr/>
        </p:nvSpPr>
        <p:spPr>
          <a:xfrm>
            <a:off x="8397965" y="639905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cxnSp>
        <p:nvCxnSpPr>
          <p:cNvPr id="89" name="直線單箭頭接點 88">
            <a:extLst>
              <a:ext uri="{FF2B5EF4-FFF2-40B4-BE49-F238E27FC236}">
                <a16:creationId xmlns:a16="http://schemas.microsoft.com/office/drawing/2014/main" id="{0AA86E12-C926-4A04-BE17-2A7BC3185355}"/>
              </a:ext>
            </a:extLst>
          </p:cNvPr>
          <p:cNvCxnSpPr>
            <a:cxnSpLocks/>
          </p:cNvCxnSpPr>
          <p:nvPr/>
        </p:nvCxnSpPr>
        <p:spPr>
          <a:xfrm>
            <a:off x="9131062" y="6319415"/>
            <a:ext cx="28061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單箭頭接點 89">
            <a:extLst>
              <a:ext uri="{FF2B5EF4-FFF2-40B4-BE49-F238E27FC236}">
                <a16:creationId xmlns:a16="http://schemas.microsoft.com/office/drawing/2014/main" id="{1FC27D1C-7B43-4ABF-BBC6-9625E2093421}"/>
              </a:ext>
            </a:extLst>
          </p:cNvPr>
          <p:cNvCxnSpPr>
            <a:cxnSpLocks/>
          </p:cNvCxnSpPr>
          <p:nvPr/>
        </p:nvCxnSpPr>
        <p:spPr>
          <a:xfrm flipH="1" flipV="1">
            <a:off x="9356635" y="3693150"/>
            <a:ext cx="3" cy="2853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562DF642-94C0-4412-82FD-24A5247462E1}"/>
              </a:ext>
            </a:extLst>
          </p:cNvPr>
          <p:cNvSpPr txBox="1"/>
          <p:nvPr/>
        </p:nvSpPr>
        <p:spPr>
          <a:xfrm>
            <a:off x="8806293" y="3315417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AF9A725D-AEC8-4D97-BC48-B7C7B72187A9}"/>
              </a:ext>
            </a:extLst>
          </p:cNvPr>
          <p:cNvSpPr txBox="1"/>
          <p:nvPr/>
        </p:nvSpPr>
        <p:spPr>
          <a:xfrm>
            <a:off x="11433027" y="639905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F1119287-116B-4DE0-B66C-644C266B1E32}"/>
              </a:ext>
            </a:extLst>
          </p:cNvPr>
          <p:cNvCxnSpPr>
            <a:cxnSpLocks/>
          </p:cNvCxnSpPr>
          <p:nvPr/>
        </p:nvCxnSpPr>
        <p:spPr>
          <a:xfrm flipV="1">
            <a:off x="8496299" y="4057601"/>
            <a:ext cx="855349" cy="81792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id="{80616643-5506-419E-A809-1DDFB735FBD3}"/>
              </a:ext>
            </a:extLst>
          </p:cNvPr>
          <p:cNvCxnSpPr>
            <a:cxnSpLocks/>
            <a:stCxn id="56" idx="3"/>
          </p:cNvCxnSpPr>
          <p:nvPr/>
        </p:nvCxnSpPr>
        <p:spPr>
          <a:xfrm>
            <a:off x="8512539" y="5191023"/>
            <a:ext cx="855349" cy="1122902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A3DA18DA-BFEE-4857-B905-C0B948ECD226}"/>
              </a:ext>
            </a:extLst>
          </p:cNvPr>
          <p:cNvSpPr txBox="1"/>
          <p:nvPr/>
        </p:nvSpPr>
        <p:spPr>
          <a:xfrm>
            <a:off x="989200" y="3022936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15</a:t>
            </a:r>
            <a:r>
              <a:rPr lang="zh-TW" altLang="en-US" b="1" dirty="0"/>
              <a:t> </a:t>
            </a:r>
            <a:r>
              <a:rPr lang="en-US" altLang="zh-TW" b="1" dirty="0"/>
              <a:t>channels</a:t>
            </a:r>
            <a:endParaRPr lang="zh-TW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文字方塊 115">
                <a:extLst>
                  <a:ext uri="{FF2B5EF4-FFF2-40B4-BE49-F238E27FC236}">
                    <a16:creationId xmlns:a16="http://schemas.microsoft.com/office/drawing/2014/main" id="{29A81C22-E747-4455-90C7-6DDBAB0979CA}"/>
                  </a:ext>
                </a:extLst>
              </p:cNvPr>
              <p:cNvSpPr txBox="1"/>
              <p:nvPr/>
            </p:nvSpPr>
            <p:spPr>
              <a:xfrm>
                <a:off x="3593185" y="3030966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4=60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116" name="文字方塊 115">
                <a:extLst>
                  <a:ext uri="{FF2B5EF4-FFF2-40B4-BE49-F238E27FC236}">
                    <a16:creationId xmlns:a16="http://schemas.microsoft.com/office/drawing/2014/main" id="{29A81C22-E747-4455-90C7-6DDBAB097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85" y="3030966"/>
                <a:ext cx="1946367" cy="369332"/>
              </a:xfrm>
              <a:prstGeom prst="rect">
                <a:avLst/>
              </a:prstGeom>
              <a:blipFill>
                <a:blip r:embed="rId3"/>
                <a:stretch>
                  <a:fillRect l="-2500" t="-8197" r="-1875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EF0DE156-A6CE-4098-A7C9-ABA0CBE7FF2E}"/>
                  </a:ext>
                </a:extLst>
              </p:cNvPr>
              <p:cNvSpPr txBox="1"/>
              <p:nvPr/>
            </p:nvSpPr>
            <p:spPr>
              <a:xfrm>
                <a:off x="6334994" y="3025367"/>
                <a:ext cx="23455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8=480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EF0DE156-A6CE-4098-A7C9-ABA0CBE7F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994" y="3025367"/>
                <a:ext cx="2345514" cy="369332"/>
              </a:xfrm>
              <a:prstGeom prst="rect">
                <a:avLst/>
              </a:prstGeom>
              <a:blipFill>
                <a:blip r:embed="rId4"/>
                <a:stretch>
                  <a:fillRect l="-2078" t="-8197" r="-1558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文字方塊 117">
                <a:extLst>
                  <a:ext uri="{FF2B5EF4-FFF2-40B4-BE49-F238E27FC236}">
                    <a16:creationId xmlns:a16="http://schemas.microsoft.com/office/drawing/2014/main" id="{1F54D6BD-6C75-40DA-947B-6D9DA56B88BC}"/>
                  </a:ext>
                </a:extLst>
              </p:cNvPr>
              <p:cNvSpPr txBox="1"/>
              <p:nvPr/>
            </p:nvSpPr>
            <p:spPr>
              <a:xfrm>
                <a:off x="9193920" y="3020353"/>
                <a:ext cx="2861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1" dirty="0"/>
                  <a:t>15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4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8</a:t>
                </a:r>
                <a14:m>
                  <m:oMath xmlns:m="http://schemas.openxmlformats.org/officeDocument/2006/math"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TW" b="1" dirty="0"/>
                  <a:t>15=7200</a:t>
                </a:r>
                <a:r>
                  <a:rPr lang="zh-TW" altLang="en-US" b="1" dirty="0"/>
                  <a:t> </a:t>
                </a:r>
                <a:r>
                  <a:rPr lang="en-US" altLang="zh-TW" b="1" dirty="0"/>
                  <a:t>channels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118" name="文字方塊 117">
                <a:extLst>
                  <a:ext uri="{FF2B5EF4-FFF2-40B4-BE49-F238E27FC236}">
                    <a16:creationId xmlns:a16="http://schemas.microsoft.com/office/drawing/2014/main" id="{1F54D6BD-6C75-40DA-947B-6D9DA56B8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3920" y="3020353"/>
                <a:ext cx="2861681" cy="369332"/>
              </a:xfrm>
              <a:prstGeom prst="rect">
                <a:avLst/>
              </a:prstGeom>
              <a:blipFill>
                <a:blip r:embed="rId5"/>
                <a:stretch>
                  <a:fillRect l="-1702" t="-8197" r="-1064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9B146DE4-EF00-4F1D-8B86-D3DA7FBA3EF2}"/>
              </a:ext>
            </a:extLst>
          </p:cNvPr>
          <p:cNvCxnSpPr>
            <a:cxnSpLocks/>
          </p:cNvCxnSpPr>
          <p:nvPr/>
        </p:nvCxnSpPr>
        <p:spPr>
          <a:xfrm>
            <a:off x="3645313" y="4766794"/>
            <a:ext cx="1681177" cy="9351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74D2DE97-DAE3-4775-8E98-2FE90CC4B817}"/>
              </a:ext>
            </a:extLst>
          </p:cNvPr>
          <p:cNvCxnSpPr>
            <a:cxnSpLocks/>
          </p:cNvCxnSpPr>
          <p:nvPr/>
        </p:nvCxnSpPr>
        <p:spPr>
          <a:xfrm>
            <a:off x="1571122" y="5035821"/>
            <a:ext cx="0" cy="887636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FC1AAAAC-A847-4A2F-9F73-0A090E22EAB2}"/>
              </a:ext>
            </a:extLst>
          </p:cNvPr>
          <p:cNvSpPr/>
          <p:nvPr/>
        </p:nvSpPr>
        <p:spPr>
          <a:xfrm>
            <a:off x="6320297" y="4637927"/>
            <a:ext cx="2177406" cy="30199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88EA0440-BA7B-4C00-81C2-7B89B4B7B4EF}"/>
              </a:ext>
            </a:extLst>
          </p:cNvPr>
          <p:cNvSpPr/>
          <p:nvPr/>
        </p:nvSpPr>
        <p:spPr>
          <a:xfrm>
            <a:off x="6342968" y="4904372"/>
            <a:ext cx="2164416" cy="25158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25937FB8-BA53-4C49-953D-10F067FF8E31}"/>
              </a:ext>
            </a:extLst>
          </p:cNvPr>
          <p:cNvSpPr/>
          <p:nvPr/>
        </p:nvSpPr>
        <p:spPr>
          <a:xfrm>
            <a:off x="6317158" y="5264471"/>
            <a:ext cx="2164416" cy="301995"/>
          </a:xfrm>
          <a:prstGeom prst="rect">
            <a:avLst/>
          </a:prstGeom>
          <a:solidFill>
            <a:srgbClr val="EE6EC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51797875-8AA5-4FF8-B094-1ED07292935F}"/>
              </a:ext>
            </a:extLst>
          </p:cNvPr>
          <p:cNvSpPr/>
          <p:nvPr/>
        </p:nvSpPr>
        <p:spPr>
          <a:xfrm>
            <a:off x="6318675" y="5547028"/>
            <a:ext cx="2188709" cy="284747"/>
          </a:xfrm>
          <a:prstGeom prst="rect">
            <a:avLst/>
          </a:prstGeom>
          <a:solidFill>
            <a:srgbClr val="D39E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A75F5398-D03A-4233-9C63-B00BD0D41308}"/>
              </a:ext>
            </a:extLst>
          </p:cNvPr>
          <p:cNvSpPr txBox="1"/>
          <p:nvPr/>
        </p:nvSpPr>
        <p:spPr>
          <a:xfrm>
            <a:off x="6872735" y="522362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5</a:t>
            </a:r>
            <a:endParaRPr lang="zh-TW" altLang="en-US" dirty="0"/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18FE11D8-D31F-454E-B724-BCFF759C37F7}"/>
              </a:ext>
            </a:extLst>
          </p:cNvPr>
          <p:cNvSpPr txBox="1"/>
          <p:nvPr/>
        </p:nvSpPr>
        <p:spPr>
          <a:xfrm>
            <a:off x="6879210" y="549885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6</a:t>
            </a:r>
            <a:endParaRPr lang="zh-TW" altLang="en-US" dirty="0"/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330D9B1E-5AC1-4DDD-A79D-C933817651F4}"/>
              </a:ext>
            </a:extLst>
          </p:cNvPr>
          <p:cNvSpPr/>
          <p:nvPr/>
        </p:nvSpPr>
        <p:spPr>
          <a:xfrm>
            <a:off x="6305071" y="5817750"/>
            <a:ext cx="2177406" cy="250530"/>
          </a:xfrm>
          <a:prstGeom prst="rect">
            <a:avLst/>
          </a:prstGeom>
          <a:solidFill>
            <a:srgbClr val="6FDE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44D51316-51F0-46DA-8F9B-C6B8C63AADBA}"/>
              </a:ext>
            </a:extLst>
          </p:cNvPr>
          <p:cNvSpPr txBox="1"/>
          <p:nvPr/>
        </p:nvSpPr>
        <p:spPr>
          <a:xfrm>
            <a:off x="6878182" y="4581406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3</a:t>
            </a:r>
            <a:endParaRPr lang="zh-TW" altLang="en-US" dirty="0"/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4DA51763-5650-4A99-AB55-84D71B88C755}"/>
              </a:ext>
            </a:extLst>
          </p:cNvPr>
          <p:cNvSpPr txBox="1"/>
          <p:nvPr/>
        </p:nvSpPr>
        <p:spPr>
          <a:xfrm>
            <a:off x="6863702" y="4857489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4</a:t>
            </a:r>
            <a:endParaRPr lang="zh-TW" altLang="en-US" dirty="0"/>
          </a:p>
        </p:txBody>
      </p: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AFE75B72-7AC8-473E-AAC7-C428DAC27BBB}"/>
              </a:ext>
            </a:extLst>
          </p:cNvPr>
          <p:cNvSpPr txBox="1"/>
          <p:nvPr/>
        </p:nvSpPr>
        <p:spPr>
          <a:xfrm>
            <a:off x="6879327" y="578369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Channel 7</a:t>
            </a:r>
            <a:endParaRPr lang="zh-TW" altLang="en-US" dirty="0"/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9809E1CB-1D3C-4DB6-9DAD-3137F6E231A9}"/>
              </a:ext>
            </a:extLst>
          </p:cNvPr>
          <p:cNvSpPr/>
          <p:nvPr/>
        </p:nvSpPr>
        <p:spPr>
          <a:xfrm>
            <a:off x="9387355" y="6030448"/>
            <a:ext cx="2244993" cy="286001"/>
          </a:xfrm>
          <a:prstGeom prst="rect">
            <a:avLst/>
          </a:prstGeom>
          <a:solidFill>
            <a:srgbClr val="6FF46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716240B3-8D87-49CB-AE30-CE2C1C31A6D9}"/>
              </a:ext>
            </a:extLst>
          </p:cNvPr>
          <p:cNvSpPr/>
          <p:nvPr/>
        </p:nvSpPr>
        <p:spPr>
          <a:xfrm>
            <a:off x="9373131" y="4636524"/>
            <a:ext cx="2244993" cy="274808"/>
          </a:xfrm>
          <a:prstGeom prst="rect">
            <a:avLst/>
          </a:prstGeom>
          <a:solidFill>
            <a:srgbClr val="6FDE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FF3F22B2-EF19-4EEC-8984-75F04636DB2D}"/>
              </a:ext>
            </a:extLst>
          </p:cNvPr>
          <p:cNvSpPr/>
          <p:nvPr/>
        </p:nvSpPr>
        <p:spPr>
          <a:xfrm>
            <a:off x="9387353" y="4348530"/>
            <a:ext cx="2244993" cy="27771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693185D3-5E0F-4C51-8B0F-C9CFA5655FB3}"/>
              </a:ext>
            </a:extLst>
          </p:cNvPr>
          <p:cNvSpPr/>
          <p:nvPr/>
        </p:nvSpPr>
        <p:spPr>
          <a:xfrm>
            <a:off x="9397842" y="4067914"/>
            <a:ext cx="2244993" cy="277717"/>
          </a:xfrm>
          <a:prstGeom prst="rect">
            <a:avLst/>
          </a:prstGeom>
          <a:solidFill>
            <a:srgbClr val="E62AB5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8360382A-1A28-40EE-B47C-DD14E1F7A036}"/>
              </a:ext>
            </a:extLst>
          </p:cNvPr>
          <p:cNvSpPr txBox="1"/>
          <p:nvPr/>
        </p:nvSpPr>
        <p:spPr>
          <a:xfrm>
            <a:off x="10224087" y="6015930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RB 15</a:t>
            </a:r>
            <a:endParaRPr lang="zh-TW" altLang="en-US" dirty="0"/>
          </a:p>
        </p:txBody>
      </p:sp>
      <p:sp>
        <p:nvSpPr>
          <p:cNvPr id="128" name="文字方塊 127">
            <a:extLst>
              <a:ext uri="{FF2B5EF4-FFF2-40B4-BE49-F238E27FC236}">
                <a16:creationId xmlns:a16="http://schemas.microsoft.com/office/drawing/2014/main" id="{C73B8F4B-2695-4FB8-BEBE-296A3F8E3887}"/>
              </a:ext>
            </a:extLst>
          </p:cNvPr>
          <p:cNvSpPr txBox="1"/>
          <p:nvPr/>
        </p:nvSpPr>
        <p:spPr>
          <a:xfrm>
            <a:off x="10224087" y="4048073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RB 1</a:t>
            </a:r>
            <a:endParaRPr lang="zh-TW" altLang="en-US" dirty="0"/>
          </a:p>
        </p:txBody>
      </p:sp>
      <p:sp>
        <p:nvSpPr>
          <p:cNvPr id="130" name="文字方塊 129">
            <a:extLst>
              <a:ext uri="{FF2B5EF4-FFF2-40B4-BE49-F238E27FC236}">
                <a16:creationId xmlns:a16="http://schemas.microsoft.com/office/drawing/2014/main" id="{5EB6124A-DEB1-468E-9D9D-9BCB5994B5D0}"/>
              </a:ext>
            </a:extLst>
          </p:cNvPr>
          <p:cNvSpPr txBox="1"/>
          <p:nvPr/>
        </p:nvSpPr>
        <p:spPr>
          <a:xfrm>
            <a:off x="10224086" y="4626247"/>
            <a:ext cx="72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RB</a:t>
            </a:r>
            <a:r>
              <a:rPr lang="zh-TW" altLang="en-US" dirty="0"/>
              <a:t> </a:t>
            </a:r>
            <a:r>
              <a:rPr lang="en-US" altLang="zh-TW" dirty="0"/>
              <a:t>3</a:t>
            </a:r>
            <a:endParaRPr lang="zh-TW" altLang="en-US" dirty="0"/>
          </a:p>
        </p:txBody>
      </p:sp>
      <p:cxnSp>
        <p:nvCxnSpPr>
          <p:cNvPr id="131" name="直線接點 130">
            <a:extLst>
              <a:ext uri="{FF2B5EF4-FFF2-40B4-BE49-F238E27FC236}">
                <a16:creationId xmlns:a16="http://schemas.microsoft.com/office/drawing/2014/main" id="{B644769A-3751-4FFB-B1FA-BEB68C60C7A6}"/>
              </a:ext>
            </a:extLst>
          </p:cNvPr>
          <p:cNvCxnSpPr>
            <a:cxnSpLocks/>
          </p:cNvCxnSpPr>
          <p:nvPr/>
        </p:nvCxnSpPr>
        <p:spPr>
          <a:xfrm>
            <a:off x="10495637" y="5021302"/>
            <a:ext cx="0" cy="887636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字方塊 131">
            <a:extLst>
              <a:ext uri="{FF2B5EF4-FFF2-40B4-BE49-F238E27FC236}">
                <a16:creationId xmlns:a16="http://schemas.microsoft.com/office/drawing/2014/main" id="{6F991633-A127-481B-89DD-12684CE02547}"/>
              </a:ext>
            </a:extLst>
          </p:cNvPr>
          <p:cNvSpPr txBox="1"/>
          <p:nvPr/>
        </p:nvSpPr>
        <p:spPr>
          <a:xfrm>
            <a:off x="10229330" y="4320584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RB 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24519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7171</TotalTime>
  <Words>903</Words>
  <Application>Microsoft Office PowerPoint</Application>
  <PresentationFormat>寬螢幕</PresentationFormat>
  <Paragraphs>271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新細明體</vt:lpstr>
      <vt:lpstr>標楷體</vt:lpstr>
      <vt:lpstr>Arial</vt:lpstr>
      <vt:lpstr>Calibri</vt:lpstr>
      <vt:lpstr>Cambria Math</vt:lpstr>
      <vt:lpstr>Times New Roman</vt:lpstr>
      <vt:lpstr>Office 佈景主題</vt:lpstr>
      <vt:lpstr>Channel Multiplexing</vt:lpstr>
      <vt:lpstr>Outline</vt:lpstr>
      <vt:lpstr>Channel</vt:lpstr>
      <vt:lpstr>FDMA (Frequency Division Multiple Access)</vt:lpstr>
      <vt:lpstr>TDMA (Time Division Multiple Access)</vt:lpstr>
      <vt:lpstr>CDMA (Code Division Multiple Access)</vt:lpstr>
      <vt:lpstr>CDMA的技術</vt:lpstr>
      <vt:lpstr>OFDMA (Orthogonal Division Multiple Access)</vt:lpstr>
      <vt:lpstr>正交波 (Orthogonal wave)</vt:lpstr>
      <vt:lpstr>PowerPoint 簡報</vt:lpstr>
      <vt:lpstr>SDMA (Space Division Multiple Access)</vt:lpstr>
      <vt:lpstr>1G～4G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 &amp; Signal</dc:title>
  <dc:creator>User</dc:creator>
  <cp:lastModifiedBy>User</cp:lastModifiedBy>
  <cp:revision>201</cp:revision>
  <dcterms:created xsi:type="dcterms:W3CDTF">2017-11-27T02:06:24Z</dcterms:created>
  <dcterms:modified xsi:type="dcterms:W3CDTF">2018-09-10T09:17:20Z</dcterms:modified>
</cp:coreProperties>
</file>